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83" r:id="rId9"/>
    <p:sldId id="258" r:id="rId10"/>
    <p:sldId id="277" r:id="rId11"/>
    <p:sldId id="278" r:id="rId12"/>
    <p:sldId id="271" r:id="rId13"/>
    <p:sldId id="282" r:id="rId14"/>
    <p:sldId id="280" r:id="rId15"/>
    <p:sldId id="259" r:id="rId16"/>
    <p:sldId id="260" r:id="rId17"/>
    <p:sldId id="261" r:id="rId18"/>
    <p:sldId id="262" r:id="rId19"/>
    <p:sldId id="263" r:id="rId20"/>
    <p:sldId id="284" r:id="rId21"/>
    <p:sldId id="264" r:id="rId22"/>
    <p:sldId id="266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7557" autoAdjust="0"/>
  </p:normalViewPr>
  <p:slideViewPr>
    <p:cSldViewPr>
      <p:cViewPr varScale="1">
        <p:scale>
          <a:sx n="76" d="100"/>
          <a:sy n="76" d="100"/>
        </p:scale>
        <p:origin x="-34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ru-RU"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Цінність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життя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для Вас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полягає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у тому,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...</a:t>
            </a:r>
          </a:p>
        </c:rich>
      </c:tx>
      <c:layout>
        <c:manualLayout>
          <c:xMode val="edge"/>
          <c:yMode val="edge"/>
          <c:x val="0.13948520198842546"/>
          <c:y val="1.91403790934768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 sz="3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знайти кохання</c:v>
                </c:pt>
                <c:pt idx="1">
                  <c:v>мати хороших надійних друзів</c:v>
                </c:pt>
                <c:pt idx="2">
                  <c:v>здобути цікаву професію</c:v>
                </c:pt>
                <c:pt idx="3">
                  <c:v>стати порядною і чесною людиною</c:v>
                </c:pt>
                <c:pt idx="4">
                  <c:v>розвиватися духовно</c:v>
                </c:pt>
                <c:pt idx="5">
                  <c:v>досягти матеріального достатку</c:v>
                </c:pt>
                <c:pt idx="6">
                  <c:v>зробити кар'єру</c:v>
                </c:pt>
                <c:pt idx="7">
                  <c:v>створити сім'ю</c:v>
                </c:pt>
                <c:pt idx="8">
                  <c:v>мати міцне здоров'я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0.5</c:v>
                </c:pt>
                <c:pt idx="1">
                  <c:v>0.45</c:v>
                </c:pt>
                <c:pt idx="2">
                  <c:v>0.27</c:v>
                </c:pt>
                <c:pt idx="3">
                  <c:v>9.0000000000000066E-2</c:v>
                </c:pt>
                <c:pt idx="4" formatCode="General">
                  <c:v>0</c:v>
                </c:pt>
                <c:pt idx="5">
                  <c:v>9.0000000000000066E-2</c:v>
                </c:pt>
                <c:pt idx="6">
                  <c:v>0.45</c:v>
                </c:pt>
                <c:pt idx="7">
                  <c:v>0.32000000000000184</c:v>
                </c:pt>
                <c:pt idx="8">
                  <c:v>0.23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421464717534479"/>
          <c:y val="0.15503891430138303"/>
          <c:w val="0.39496326835734952"/>
          <c:h val="0.82715081210852037"/>
        </c:manualLayout>
      </c:layout>
      <c:txPr>
        <a:bodyPr/>
        <a:lstStyle/>
        <a:p>
          <a:pPr>
            <a:defRPr lang="ru-RU"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ru-RU" sz="2400" i="1">
                <a:solidFill>
                  <a:schemeClr val="tx2">
                    <a:lumMod val="75000"/>
                  </a:schemeClr>
                </a:solidFill>
              </a:defRPr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перелічених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проблем Вас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турбують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найбільше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?</a:t>
            </a:r>
          </a:p>
        </c:rich>
      </c:tx>
      <c:layout>
        <c:manualLayout>
          <c:xMode val="edge"/>
          <c:yMode val="edge"/>
          <c:x val="0.1145018594933491"/>
          <c:y val="1.527480333390022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 sz="3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матеріальне становище</c:v>
                </c:pt>
                <c:pt idx="1">
                  <c:v>професійна перспектива</c:v>
                </c:pt>
                <c:pt idx="2">
                  <c:v>зниження життєвого рівня</c:v>
                </c:pt>
                <c:pt idx="3">
                  <c:v>особисте життя </c:v>
                </c:pt>
                <c:pt idx="4">
                  <c:v>пошук сенсу життя</c:v>
                </c:pt>
                <c:pt idx="5">
                  <c:v>здоров'я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0.36000000000000026</c:v>
                </c:pt>
                <c:pt idx="1">
                  <c:v>0.5</c:v>
                </c:pt>
                <c:pt idx="2">
                  <c:v>0.32000000000000034</c:v>
                </c:pt>
                <c:pt idx="3">
                  <c:v>0.27</c:v>
                </c:pt>
                <c:pt idx="4">
                  <c:v>9.0000000000000024E-2</c:v>
                </c:pt>
                <c:pt idx="5">
                  <c:v>0.23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91428495373063"/>
          <c:y val="0.12306986713708847"/>
          <c:w val="0.30275811789565144"/>
          <c:h val="0.86493088530291529"/>
        </c:manualLayout>
      </c:layout>
      <c:txPr>
        <a:bodyPr/>
        <a:lstStyle/>
        <a:p>
          <a:pPr>
            <a:defRPr lang="ru-RU" sz="20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ru-RU" sz="2400" i="1">
                <a:solidFill>
                  <a:schemeClr val="tx2">
                    <a:lumMod val="75000"/>
                  </a:schemeClr>
                </a:solidFill>
              </a:defRPr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Назвіть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одним словом рису, яку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Ви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найбільше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baseline="0" dirty="0" err="1">
                <a:solidFill>
                  <a:schemeClr val="tx2">
                    <a:lumMod val="75000"/>
                  </a:schemeClr>
                </a:solidFill>
              </a:rPr>
              <a:t>цінуєте</a:t>
            </a:r>
            <a:r>
              <a:rPr lang="ru-RU" sz="2400" i="1" baseline="0" dirty="0">
                <a:solidFill>
                  <a:schemeClr val="tx2">
                    <a:lumMod val="75000"/>
                  </a:schemeClr>
                </a:solidFill>
              </a:rPr>
              <a:t> в людях </a:t>
            </a:r>
            <a:r>
              <a:rPr lang="ru-RU" sz="2400" i="1" baseline="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5832662154711291"/>
          <c:y val="4.527487027320885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 sz="3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Доброта</c:v>
                </c:pt>
                <c:pt idx="1">
                  <c:v>Вірність</c:v>
                </c:pt>
                <c:pt idx="2">
                  <c:v>Щирість</c:v>
                </c:pt>
                <c:pt idx="3">
                  <c:v>Чесність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0.27</c:v>
                </c:pt>
                <c:pt idx="1">
                  <c:v>9.0000000000000066E-2</c:v>
                </c:pt>
                <c:pt idx="2">
                  <c:v>0.32000000000000167</c:v>
                </c:pt>
                <c:pt idx="3">
                  <c:v>0.41000000000000031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0099359116001645"/>
          <c:y val="0.19371178354021051"/>
          <c:w val="0.15686213717310002"/>
          <c:h val="0.80190861116871492"/>
        </c:manualLayout>
      </c:layout>
      <c:txPr>
        <a:bodyPr/>
        <a:lstStyle/>
        <a:p>
          <a:pPr>
            <a:defRPr lang="ru-RU" sz="20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ru-RU" sz="2800"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4.</a:t>
            </a:r>
            <a:r>
              <a:rPr lang="ru-RU" sz="2800" i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Ким</a:t>
            </a:r>
            <a:r>
              <a:rPr lang="ru-RU" sz="2800" i="1" baseline="0" dirty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800" i="1" baseline="0" dirty="0" err="1">
                <a:solidFill>
                  <a:schemeClr val="tx2">
                    <a:lumMod val="75000"/>
                  </a:schemeClr>
                </a:solidFill>
              </a:rPr>
              <a:t>сьогодні</a:t>
            </a:r>
            <a:r>
              <a:rPr lang="ru-RU" sz="2800" i="1" baseline="0" dirty="0">
                <a:solidFill>
                  <a:schemeClr val="tx2">
                    <a:lumMod val="75000"/>
                  </a:schemeClr>
                </a:solidFill>
              </a:rPr>
              <a:t> для Вас </a:t>
            </a:r>
            <a:r>
              <a:rPr lang="ru-RU" sz="2800" i="1" baseline="0" dirty="0" err="1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sz="2800" i="1" baseline="0" dirty="0">
                <a:solidFill>
                  <a:schemeClr val="tx2">
                    <a:lumMod val="75000"/>
                  </a:schemeClr>
                </a:solidFill>
              </a:rPr>
              <a:t> батьки?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8641419332648144"/>
          <c:y val="2.222206668719729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 sz="3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наставниками </c:v>
                </c:pt>
                <c:pt idx="1">
                  <c:v>опікунами</c:v>
                </c:pt>
                <c:pt idx="2">
                  <c:v>друзями</c:v>
                </c:pt>
                <c:pt idx="3">
                  <c:v>авторитетом</c:v>
                </c:pt>
                <c:pt idx="4">
                  <c:v>просто люблячими людьми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0.32000000000000184</c:v>
                </c:pt>
                <c:pt idx="1">
                  <c:v>9.0000000000000024E-2</c:v>
                </c:pt>
                <c:pt idx="2">
                  <c:v>0.59</c:v>
                </c:pt>
                <c:pt idx="3">
                  <c:v>0.18000000000000024</c:v>
                </c:pt>
                <c:pt idx="4">
                  <c:v>0.18000000000000024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189048823333168"/>
          <c:y val="0.14782446444342096"/>
          <c:w val="0.25164709159958359"/>
          <c:h val="0.828726721709098"/>
        </c:manualLayout>
      </c:layout>
      <c:txPr>
        <a:bodyPr/>
        <a:lstStyle/>
        <a:p>
          <a:pPr>
            <a:defRPr lang="ru-RU" sz="20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3226078377837756E-2"/>
          <c:y val="3.3026961670683162E-2"/>
          <c:w val="0.80146536253544809"/>
          <c:h val="0.7517060002285237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так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 sz="3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брати шлюб</c:v>
                </c:pt>
                <c:pt idx="2">
                  <c:v>мати незалежне від батьків житло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0.55000000000000004</c:v>
                </c:pt>
                <c:pt idx="2" formatCode="0%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ні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lang="ru-RU" sz="360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lang="ru-RU" sz="36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lang="ru-RU" sz="360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брати шлюб</c:v>
                </c:pt>
                <c:pt idx="2">
                  <c:v>мати незалежне від батьків житло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0.45</c:v>
                </c:pt>
                <c:pt idx="2" formatCode="0%">
                  <c:v>0.32000000000000034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брати шлюб</c:v>
                </c:pt>
                <c:pt idx="2">
                  <c:v>мати незалежне від батьків житло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33048064"/>
        <c:axId val="33049600"/>
        <c:axId val="0"/>
      </c:bar3DChart>
      <c:catAx>
        <c:axId val="330480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 sz="1800" b="1"/>
            </a:pPr>
            <a:endParaRPr lang="ru-RU"/>
          </a:p>
        </c:txPr>
        <c:crossAx val="33049600"/>
        <c:crosses val="autoZero"/>
        <c:auto val="1"/>
        <c:lblAlgn val="ctr"/>
        <c:lblOffset val="100"/>
      </c:catAx>
      <c:valAx>
        <c:axId val="330496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3304806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7003409127976761"/>
          <c:y val="0.25551019585540924"/>
          <c:w val="0.11078291793923568"/>
          <c:h val="0.5759620931097017"/>
        </c:manualLayout>
      </c:layout>
      <c:txPr>
        <a:bodyPr/>
        <a:lstStyle/>
        <a:p>
          <a:pPr>
            <a:defRPr lang="ru-RU" sz="24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B477-4454-49EB-9DB3-7A014662579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E64F8-6D6D-4019-B7DA-6B6BA737E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D15816-8428-4BCC-A012-82862AD5A6F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D15816-8428-4BCC-A012-82862AD5A6F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D15816-8428-4BCC-A012-82862AD5A6F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uk-U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255E8B-C28E-4F7A-9D36-851791836728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CA4868-21EE-4AD0-AB0A-93C4C1369EE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D15816-8428-4BCC-A012-82862AD5A6F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64F8-6D6D-4019-B7DA-6B6BA737E3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E67121-5CD1-4966-8E79-3D258AF91F0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5D638-80D0-4ABD-A0B2-FCC6244B25BE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9EDF2F-48D3-4A07-A7B7-DCE12735D1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7851648" cy="2486044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ПСИХОЛОГІЧНІ ПРОБЛЕМИ СУЧАСНОЇ СІМ’Ї ЯК РЕЗУЛЬТАТ ЗМІНИ СУСПІЛЬНИХ ТА СІМЕЙНИХ ЦІННОСТЕЙ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endParaRPr lang="ru-RU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500438"/>
            <a:ext cx="7854696" cy="2752732"/>
          </a:xfrm>
        </p:spPr>
        <p:txBody>
          <a:bodyPr>
            <a:normAutofit fontScale="47500" lnSpcReduction="20000"/>
          </a:bodyPr>
          <a:lstStyle/>
          <a:p>
            <a:r>
              <a:rPr lang="uk-UA" sz="2500" dirty="0" smtClean="0"/>
              <a:t> </a:t>
            </a:r>
            <a:endParaRPr lang="ru-RU" sz="2500" dirty="0" smtClean="0"/>
          </a:p>
          <a:p>
            <a:r>
              <a:rPr lang="uk-UA" sz="2500" dirty="0" smtClean="0"/>
              <a:t>                                  Роботу виконала:</a:t>
            </a:r>
            <a:endParaRPr lang="ru-RU" sz="2500" dirty="0" smtClean="0"/>
          </a:p>
          <a:p>
            <a:r>
              <a:rPr lang="uk-UA" sz="2500" dirty="0" smtClean="0"/>
              <a:t>                                                                                         </a:t>
            </a:r>
            <a:r>
              <a:rPr lang="uk-UA" sz="2500" dirty="0" err="1" smtClean="0"/>
              <a:t>Кузьменчук</a:t>
            </a:r>
            <a:r>
              <a:rPr lang="uk-UA" sz="2500" dirty="0" smtClean="0"/>
              <a:t> Аліна Юріївна</a:t>
            </a:r>
            <a:endParaRPr lang="ru-RU" sz="2500" dirty="0" smtClean="0"/>
          </a:p>
          <a:p>
            <a:r>
              <a:rPr lang="uk-UA" sz="2500" dirty="0" smtClean="0"/>
              <a:t>                                    учениця 11-Б класу</a:t>
            </a:r>
            <a:endParaRPr lang="ru-RU" sz="2500" dirty="0" smtClean="0"/>
          </a:p>
          <a:p>
            <a:r>
              <a:rPr lang="uk-UA" sz="2500" dirty="0" smtClean="0"/>
              <a:t>Білоцерківської загальноосвітньої </a:t>
            </a:r>
          </a:p>
          <a:p>
            <a:r>
              <a:rPr lang="uk-UA" sz="2500" dirty="0" smtClean="0"/>
              <a:t>школи І-ІІІ ступенів №  17</a:t>
            </a:r>
          </a:p>
          <a:p>
            <a:endParaRPr lang="uk-UA" sz="2500" dirty="0" smtClean="0"/>
          </a:p>
          <a:p>
            <a:r>
              <a:rPr lang="uk-UA" sz="2500" dirty="0" smtClean="0"/>
              <a:t> Керівник :</a:t>
            </a:r>
          </a:p>
          <a:p>
            <a:r>
              <a:rPr lang="uk-UA" sz="2500" dirty="0" smtClean="0"/>
              <a:t>Гордієнко Оксана Петрівна </a:t>
            </a:r>
          </a:p>
          <a:p>
            <a:r>
              <a:rPr lang="uk-UA" sz="2500" dirty="0" smtClean="0"/>
              <a:t>практичний психолог</a:t>
            </a:r>
          </a:p>
          <a:p>
            <a:r>
              <a:rPr lang="uk-UA" sz="2500" dirty="0" smtClean="0"/>
              <a:t>Білоцерківської загальноосвітньої </a:t>
            </a:r>
          </a:p>
          <a:p>
            <a:r>
              <a:rPr lang="uk-UA" sz="2500" dirty="0" smtClean="0"/>
              <a:t>ш</a:t>
            </a:r>
            <a:r>
              <a:rPr lang="uk-UA" sz="2500" dirty="0" smtClean="0"/>
              <a:t>коли І-ІІІ ступенів №17</a:t>
            </a:r>
            <a:endParaRPr lang="uk-UA" sz="2500" dirty="0" smtClean="0"/>
          </a:p>
          <a:p>
            <a:r>
              <a:rPr lang="uk-UA" sz="2500" dirty="0" smtClean="0"/>
              <a:t> </a:t>
            </a:r>
            <a:endParaRPr lang="ru-RU" sz="2500" dirty="0" smtClean="0"/>
          </a:p>
          <a:p>
            <a:endParaRPr lang="ru-RU" dirty="0"/>
          </a:p>
        </p:txBody>
      </p:sp>
      <p:pic>
        <p:nvPicPr>
          <p:cNvPr id="5" name="Picture 3" descr="sem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357562"/>
            <a:ext cx="2989262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event38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500174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- </a:t>
            </a:r>
            <a:r>
              <a:rPr lang="ru-RU" sz="3600" dirty="0" err="1" smtClean="0">
                <a:solidFill>
                  <a:srgbClr val="FFC000"/>
                </a:solidFill>
              </a:rPr>
              <a:t>Виховна</a:t>
            </a:r>
            <a:endParaRPr lang="ru-RU" sz="3600" i="1" dirty="0" smtClean="0">
              <a:solidFill>
                <a:srgbClr val="FFC000"/>
              </a:solidFill>
            </a:endParaRPr>
          </a:p>
          <a:p>
            <a:r>
              <a:rPr lang="ru-RU" sz="3600" i="1" dirty="0" smtClean="0">
                <a:solidFill>
                  <a:srgbClr val="FFC000"/>
                </a:solidFill>
              </a:rPr>
              <a:t>- </a:t>
            </a:r>
            <a:r>
              <a:rPr lang="ru-RU" sz="3600" i="1" dirty="0" err="1" smtClean="0">
                <a:solidFill>
                  <a:srgbClr val="FFC000"/>
                </a:solidFill>
              </a:rPr>
              <a:t>Господарчо-побутова</a:t>
            </a:r>
            <a:endParaRPr lang="ru-RU" sz="3600" i="1" dirty="0" smtClean="0">
              <a:solidFill>
                <a:srgbClr val="FFC000"/>
              </a:solidFill>
            </a:endParaRPr>
          </a:p>
          <a:p>
            <a:r>
              <a:rPr lang="ru-RU" sz="3600" i="1" dirty="0" smtClean="0">
                <a:solidFill>
                  <a:srgbClr val="FFC000"/>
                </a:solidFill>
              </a:rPr>
              <a:t>- </a:t>
            </a:r>
            <a:r>
              <a:rPr lang="ru-RU" sz="3600" i="1" dirty="0" err="1" smtClean="0">
                <a:solidFill>
                  <a:srgbClr val="FFC000"/>
                </a:solidFill>
              </a:rPr>
              <a:t>Емоційна</a:t>
            </a:r>
            <a:endParaRPr lang="ru-RU" sz="3600" i="1"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ru-RU" sz="3600" dirty="0" err="1" smtClean="0">
                <a:solidFill>
                  <a:srgbClr val="FFC000"/>
                </a:solidFill>
              </a:rPr>
              <a:t>Функція</a:t>
            </a:r>
            <a:r>
              <a:rPr lang="ru-RU" sz="3600" dirty="0" smtClean="0">
                <a:solidFill>
                  <a:srgbClr val="FFC000"/>
                </a:solidFill>
              </a:rPr>
              <a:t> духовного(культурного)</a:t>
            </a:r>
          </a:p>
          <a:p>
            <a:r>
              <a:rPr lang="ru-RU" sz="3600" dirty="0" err="1" smtClean="0">
                <a:solidFill>
                  <a:srgbClr val="FFC000"/>
                </a:solidFill>
              </a:rPr>
              <a:t>спілкування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- </a:t>
            </a:r>
            <a:r>
              <a:rPr lang="ru-RU" sz="3600" dirty="0" err="1" smtClean="0">
                <a:solidFill>
                  <a:srgbClr val="FFC000"/>
                </a:solidFill>
              </a:rPr>
              <a:t>Функція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первинного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соціального</a:t>
            </a:r>
            <a:r>
              <a:rPr lang="ru-RU" sz="3600" dirty="0" smtClean="0">
                <a:solidFill>
                  <a:srgbClr val="FFC000"/>
                </a:solidFill>
              </a:rPr>
              <a:t> контролю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- </a:t>
            </a:r>
            <a:r>
              <a:rPr lang="ru-RU" sz="3600" dirty="0" err="1" smtClean="0">
                <a:solidFill>
                  <a:srgbClr val="FFC000"/>
                </a:solidFill>
              </a:rPr>
              <a:t>Сексуально-еротична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функція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0"/>
            <a:ext cx="507209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4800" dirty="0" smtClean="0">
                <a:solidFill>
                  <a:srgbClr val="FFC000"/>
                </a:solidFill>
              </a:rPr>
              <a:t>Функції сім</a:t>
            </a:r>
            <a:r>
              <a:rPr lang="en-US" sz="4800" dirty="0" smtClean="0">
                <a:solidFill>
                  <a:srgbClr val="FFC000"/>
                </a:solidFill>
              </a:rPr>
              <a:t>’</a:t>
            </a:r>
            <a:r>
              <a:rPr lang="uk-UA" sz="4800" dirty="0" smtClean="0">
                <a:solidFill>
                  <a:srgbClr val="FFC000"/>
                </a:solidFill>
              </a:rPr>
              <a:t>ї</a:t>
            </a:r>
            <a:endParaRPr lang="uk-UA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357166"/>
            <a:ext cx="8229600" cy="4143404"/>
          </a:xfrm>
        </p:spPr>
        <p:txBody>
          <a:bodyPr>
            <a:noAutofit/>
          </a:bodyPr>
          <a:lstStyle/>
          <a:p>
            <a:r>
              <a:rPr lang="uk-UA" sz="2400" dirty="0" smtClean="0"/>
              <a:t>  З плином часу відбуваються зміни у функціях сім</a:t>
            </a:r>
            <a:r>
              <a:rPr lang="en-US" sz="2400" dirty="0" smtClean="0"/>
              <a:t>’</a:t>
            </a:r>
            <a:r>
              <a:rPr lang="uk-UA" sz="2400" dirty="0" smtClean="0"/>
              <a:t>ї : </a:t>
            </a:r>
            <a:br>
              <a:rPr lang="uk-UA" sz="2400" dirty="0" smtClean="0"/>
            </a:br>
            <a:r>
              <a:rPr lang="uk-UA" sz="2400" dirty="0" smtClean="0"/>
              <a:t>одні втрачаються, інші з</a:t>
            </a:r>
            <a:r>
              <a:rPr lang="en-US" sz="2400" dirty="0" smtClean="0"/>
              <a:t>’</a:t>
            </a:r>
            <a:r>
              <a:rPr lang="uk-UA" sz="2400" dirty="0" smtClean="0"/>
              <a:t>являються відповідно до нових соціальних умов та правил. У сучасній сім</a:t>
            </a:r>
            <a:r>
              <a:rPr lang="en-US" sz="2400" dirty="0" smtClean="0"/>
              <a:t>’</a:t>
            </a:r>
            <a:r>
              <a:rPr lang="uk-UA" sz="2400" dirty="0" smtClean="0"/>
              <a:t>ї порівняно з попередніми поколіннями якісно змінилася функція </a:t>
            </a:r>
            <a:r>
              <a:rPr lang="uk-UA" sz="2400" b="1" dirty="0" smtClean="0"/>
              <a:t>первинного соціального контролю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r>
              <a:rPr lang="uk-UA" sz="2400" dirty="0" smtClean="0"/>
              <a:t>Підвищився рівень терпимості до порушення норм поведінки в межах шлюбно-сімейних відносин </a:t>
            </a:r>
            <a:br>
              <a:rPr lang="uk-UA" sz="2400" dirty="0" smtClean="0"/>
            </a:br>
            <a:r>
              <a:rPr lang="uk-UA" sz="2400" dirty="0" smtClean="0"/>
              <a:t>(до подружніх зрад, народження </a:t>
            </a:r>
            <a:br>
              <a:rPr lang="uk-UA" sz="2400" dirty="0" smtClean="0"/>
            </a:br>
            <a:r>
              <a:rPr lang="uk-UA" sz="2400" dirty="0" smtClean="0"/>
              <a:t>позашлюбних дітей тощо).</a:t>
            </a:r>
            <a:br>
              <a:rPr lang="uk-UA" sz="2400" dirty="0" smtClean="0"/>
            </a:br>
            <a:r>
              <a:rPr lang="uk-UA" sz="2400" dirty="0" smtClean="0"/>
              <a:t>Розлучення перестає розглядатись </a:t>
            </a:r>
            <a:br>
              <a:rPr lang="uk-UA" sz="2400" dirty="0" smtClean="0"/>
            </a:br>
            <a:r>
              <a:rPr lang="uk-UA" sz="2400" dirty="0" smtClean="0"/>
              <a:t>як аномалія подружніх взаємин.   </a:t>
            </a:r>
            <a:endParaRPr lang="uk-UA" sz="2400" dirty="0"/>
          </a:p>
        </p:txBody>
      </p:sp>
      <p:pic>
        <p:nvPicPr>
          <p:cNvPr id="4" name="Picture 4" descr="23343885"/>
          <p:cNvPicPr>
            <a:picLocks noGrp="1" noChangeAspect="1" noChangeArrowheads="1"/>
          </p:cNvPicPr>
          <p:nvPr>
            <p:ph type="dgm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00570"/>
            <a:ext cx="3175000" cy="2143140"/>
          </a:xfrm>
          <a:prstGeom prst="rect">
            <a:avLst/>
          </a:prstGeom>
          <a:noFill/>
        </p:spPr>
      </p:pic>
      <p:pic>
        <p:nvPicPr>
          <p:cNvPr id="5" name="Picture 6" descr="144566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143248"/>
            <a:ext cx="3533772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57166"/>
            <a:ext cx="8229600" cy="392909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Слід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також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зазначити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про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послаблення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захисної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функції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сім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ї</a:t>
            </a:r>
            <a:b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(як матеріальної так і психологічної).</a:t>
            </a:r>
            <a:b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Сучасна українська сім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я зіштовхнулася із проблемою життєвих планів в умовах економічної нестабільності в результаті чого відбувається орієнтація подружжя на малодітну сім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ю.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532" name="Picture 4" descr="147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000504"/>
            <a:ext cx="2662230" cy="2714644"/>
          </a:xfrm>
          <a:prstGeom prst="rect">
            <a:avLst/>
          </a:prstGeom>
          <a:noFill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564880" y="2133600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7" name="Picture 4" descr="242940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1" y="4500570"/>
            <a:ext cx="2543163" cy="2205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9" name="Рисунок 7" descr="полл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714356"/>
            <a:ext cx="235745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0"/>
            <a:ext cx="6500826" cy="3143248"/>
          </a:xfrm>
        </p:spPr>
        <p:txBody>
          <a:bodyPr>
            <a:normAutofit/>
          </a:bodyPr>
          <a:lstStyle/>
          <a:p>
            <a:pPr algn="ctr"/>
            <a:r>
              <a:rPr lang="uk-UA" b="1" i="1" dirty="0" smtClean="0"/>
              <a:t>Власні дослідження:</a:t>
            </a:r>
            <a:endParaRPr lang="ru-RU" b="1" i="1" dirty="0" smtClean="0"/>
          </a:p>
        </p:txBody>
      </p:sp>
      <p:pic>
        <p:nvPicPr>
          <p:cNvPr id="6" name="Picture 5" descr="237092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810000"/>
            <a:ext cx="3143272" cy="269083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6500858" cy="1785974"/>
          </a:xfrm>
        </p:spPr>
        <p:txBody>
          <a:bodyPr>
            <a:noAutofit/>
          </a:bodyPr>
          <a:lstStyle/>
          <a:p>
            <a:pPr algn="ctr"/>
            <a:r>
              <a:rPr lang="uk-UA" sz="4000" i="1" dirty="0" smtClean="0">
                <a:solidFill>
                  <a:schemeClr val="tx1"/>
                </a:solidFill>
              </a:rPr>
              <a:t>Дослідження 1</a:t>
            </a:r>
            <a:r>
              <a:rPr lang="ru-RU" sz="4000" i="1" dirty="0" smtClean="0">
                <a:solidFill>
                  <a:schemeClr val="tx1"/>
                </a:solidFill>
              </a:rPr>
              <a:t/>
            </a:r>
            <a:br>
              <a:rPr lang="ru-RU" sz="4000" i="1" dirty="0" smtClean="0">
                <a:solidFill>
                  <a:schemeClr val="tx1"/>
                </a:solidFill>
              </a:rPr>
            </a:br>
            <a:endParaRPr lang="ru-RU" sz="4000" b="1" i="1" dirty="0" smtClean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7572428" cy="335758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9600" dirty="0" smtClean="0"/>
              <a:t>Дослідження ціннісних орієнтацій молоді</a:t>
            </a:r>
            <a:endParaRPr lang="uk-UA" sz="5500" b="1" i="1" dirty="0" smtClean="0">
              <a:solidFill>
                <a:schemeClr val="tx1"/>
              </a:solidFill>
            </a:endParaRPr>
          </a:p>
          <a:p>
            <a:pPr algn="ctr"/>
            <a:r>
              <a:rPr lang="uk-UA" sz="8000" b="1" i="1" dirty="0" smtClean="0">
                <a:solidFill>
                  <a:schemeClr val="tx1"/>
                </a:solidFill>
              </a:rPr>
              <a:t>Анкета № 1 </a:t>
            </a:r>
          </a:p>
          <a:p>
            <a:pPr algn="ctr"/>
            <a:r>
              <a:rPr lang="uk-UA" sz="8000" b="1" dirty="0" err="1" smtClean="0"/>
              <a:t>”Ціннісні</a:t>
            </a:r>
            <a:r>
              <a:rPr lang="uk-UA" sz="8000" b="1" dirty="0" smtClean="0"/>
              <a:t> орієнтації </a:t>
            </a:r>
            <a:r>
              <a:rPr lang="uk-UA" sz="8000" b="1" dirty="0" err="1" smtClean="0"/>
              <a:t>молоді”</a:t>
            </a:r>
            <a:endParaRPr lang="uk-UA" sz="8000" b="1" i="1" dirty="0" smtClean="0">
              <a:solidFill>
                <a:schemeClr val="tx1"/>
              </a:solidFill>
            </a:endParaRPr>
          </a:p>
          <a:p>
            <a:pPr algn="ctr"/>
            <a:endParaRPr lang="uk-UA" sz="7200" b="1" i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uk-UA" sz="7200" b="1" i="1" dirty="0" smtClean="0"/>
              <a:t>1.Цінність життя для Вас полягає у тому, щоб … </a:t>
            </a:r>
          </a:p>
          <a:p>
            <a:pPr marL="514350" indent="-514350" algn="l"/>
            <a:endParaRPr lang="uk-UA" sz="7200" b="1" i="1" dirty="0" smtClean="0"/>
          </a:p>
          <a:p>
            <a:pPr marL="514350" indent="-514350" algn="l"/>
            <a:r>
              <a:rPr lang="uk-UA" sz="7200" b="1" i="1" dirty="0" smtClean="0"/>
              <a:t>2. Які з перелічених проблем турбують Вас найбільше? </a:t>
            </a:r>
          </a:p>
          <a:p>
            <a:pPr marL="514350" indent="-514350" algn="l"/>
            <a:endParaRPr lang="uk-UA" sz="7200" b="1" i="1" dirty="0" smtClean="0"/>
          </a:p>
          <a:p>
            <a:pPr marL="514350" indent="-514350" algn="l"/>
            <a:r>
              <a:rPr lang="uk-UA" sz="7200" b="1" i="1" dirty="0" smtClean="0"/>
              <a:t>3. Назвіть одним словом рису, яку Ви найбільше цінуєте в людях …</a:t>
            </a:r>
          </a:p>
          <a:p>
            <a:pPr algn="l" hangingPunct="0"/>
            <a:r>
              <a:rPr lang="uk-UA" sz="7200" b="1" i="1" dirty="0" smtClean="0"/>
              <a:t>4.Ким на сьогодні для Вас є батьки? </a:t>
            </a:r>
          </a:p>
          <a:p>
            <a:pPr algn="l" hangingPunct="0"/>
            <a:endParaRPr lang="uk-UA" sz="7200" b="1" i="1" dirty="0" smtClean="0"/>
          </a:p>
          <a:p>
            <a:pPr algn="l" hangingPunct="0"/>
            <a:r>
              <a:rPr lang="uk-UA" sz="7200" b="1" i="1" dirty="0" smtClean="0"/>
              <a:t>5.Чи обов’язково для того, щоб жити разом із коханим (коханою)</a:t>
            </a:r>
            <a:endParaRPr lang="ru-RU" sz="7200" dirty="0" smtClean="0"/>
          </a:p>
          <a:p>
            <a:pPr algn="l" hangingPunct="0"/>
            <a:r>
              <a:rPr lang="uk-UA" sz="7200" dirty="0" smtClean="0"/>
              <a:t>- брати </a:t>
            </a:r>
            <a:r>
              <a:rPr lang="uk-UA" sz="7200" smtClean="0"/>
              <a:t>шлюб  </a:t>
            </a:r>
            <a:endParaRPr lang="ru-RU" sz="7200" dirty="0" smtClean="0"/>
          </a:p>
          <a:p>
            <a:pPr algn="l">
              <a:buFontTx/>
              <a:buChar char="-"/>
            </a:pPr>
            <a:r>
              <a:rPr lang="uk-UA" sz="7200" dirty="0" smtClean="0"/>
              <a:t>мати незалежне від батьків житло   </a:t>
            </a:r>
          </a:p>
          <a:p>
            <a:pPr algn="l"/>
            <a:endParaRPr lang="ru-RU" sz="7200" dirty="0" smtClean="0"/>
          </a:p>
          <a:p>
            <a:pPr marL="514350" indent="-514350" algn="ctr">
              <a:buFont typeface="Wingdings 2"/>
              <a:buAutoNum type="arabicPeriod"/>
            </a:pPr>
            <a:endParaRPr lang="ru-RU" sz="2800" dirty="0" smtClean="0"/>
          </a:p>
          <a:p>
            <a:pPr marL="514350" indent="-514350" algn="ctr">
              <a:buAutoNum type="arabicPeriod"/>
            </a:pPr>
            <a:endParaRPr lang="uk-UA" sz="2800" b="1" i="1" dirty="0" smtClean="0"/>
          </a:p>
          <a:p>
            <a:pPr marL="742950" indent="-742950" algn="ctr">
              <a:buAutoNum type="arabicPeriod"/>
            </a:pPr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r>
              <a:rPr lang="uk-UA" sz="4000" b="1" i="1" dirty="0" smtClean="0">
                <a:solidFill>
                  <a:schemeClr val="tx1"/>
                </a:solidFill>
              </a:rPr>
              <a:t>4.</a:t>
            </a:r>
            <a:endParaRPr lang="ru-RU" sz="40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28588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642918"/>
          <a:ext cx="8143932" cy="596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357166"/>
            <a:ext cx="8229600" cy="34692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214290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214290"/>
          <a:ext cx="8643998" cy="6244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285784" y="357166"/>
          <a:ext cx="9001188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428604"/>
          <a:ext cx="7786742" cy="615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469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Alina\Desktop\Новая папка (2)\slide_im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357298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Виявляється  у зміні суспільних та сімейних цінностей, ослабленні  виховної функції сім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’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ї, психологічних проблем членів родини що призводять до збільшення показників розлучень, проблемних сімей та зменшення показників народжуваності дітей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142852"/>
            <a:ext cx="5929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 smtClean="0"/>
              <a:t>Актуальність теми</a:t>
            </a:r>
            <a:endParaRPr lang="ru-RU" sz="4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6500858" cy="1785974"/>
          </a:xfrm>
        </p:spPr>
        <p:txBody>
          <a:bodyPr>
            <a:noAutofit/>
          </a:bodyPr>
          <a:lstStyle/>
          <a:p>
            <a:pPr algn="ctr"/>
            <a:r>
              <a:rPr lang="uk-UA" sz="4000" i="1" dirty="0" smtClean="0">
                <a:solidFill>
                  <a:schemeClr val="tx1"/>
                </a:solidFill>
              </a:rPr>
              <a:t>Дослідження 2</a:t>
            </a:r>
            <a:r>
              <a:rPr lang="ru-RU" sz="4000" i="1" dirty="0" smtClean="0">
                <a:solidFill>
                  <a:schemeClr val="tx1"/>
                </a:solidFill>
              </a:rPr>
              <a:t/>
            </a:r>
            <a:br>
              <a:rPr lang="ru-RU" sz="4000" i="1" dirty="0" smtClean="0">
                <a:solidFill>
                  <a:schemeClr val="tx1"/>
                </a:solidFill>
              </a:rPr>
            </a:br>
            <a:endParaRPr lang="ru-RU" sz="4000" b="1" i="1" dirty="0" smtClean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7572428" cy="335758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14400" b="1" i="1" dirty="0" smtClean="0"/>
              <a:t>Дослідження гендерних рис в уявленні сучасних підлітків</a:t>
            </a:r>
          </a:p>
          <a:p>
            <a:pPr algn="ctr"/>
            <a:endParaRPr lang="uk-UA" sz="11200" b="1" i="1" dirty="0" smtClean="0"/>
          </a:p>
          <a:p>
            <a:pPr algn="ctr"/>
            <a:r>
              <a:rPr lang="uk-UA" sz="11200" b="1" i="1" dirty="0" smtClean="0"/>
              <a:t>Анкета № 2</a:t>
            </a:r>
          </a:p>
          <a:p>
            <a:pPr algn="ctr"/>
            <a:r>
              <a:rPr lang="uk-UA" sz="11200" b="1" i="1" dirty="0" smtClean="0"/>
              <a:t> </a:t>
            </a:r>
          </a:p>
          <a:p>
            <a:pPr algn="ctr"/>
            <a:r>
              <a:rPr lang="uk-UA" sz="11200" b="1" i="1" dirty="0" smtClean="0"/>
              <a:t> </a:t>
            </a:r>
            <a:r>
              <a:rPr lang="uk-UA" sz="11200" b="1" i="1" dirty="0" err="1" smtClean="0"/>
              <a:t>“Характеристика</a:t>
            </a:r>
            <a:r>
              <a:rPr lang="uk-UA" sz="11200" b="1" i="1" dirty="0" smtClean="0"/>
              <a:t> гендерних рис в</a:t>
            </a:r>
          </a:p>
          <a:p>
            <a:pPr algn="ctr"/>
            <a:endParaRPr lang="uk-UA" sz="11200" b="1" i="1" dirty="0" smtClean="0"/>
          </a:p>
          <a:p>
            <a:pPr algn="ctr"/>
            <a:r>
              <a:rPr lang="uk-UA" sz="11200" b="1" i="1" dirty="0" smtClean="0"/>
              <a:t> уявленні сучасних </a:t>
            </a:r>
            <a:r>
              <a:rPr lang="uk-UA" sz="11200" b="1" i="1" dirty="0" err="1" smtClean="0"/>
              <a:t>підлітків”</a:t>
            </a:r>
            <a:endParaRPr lang="ru-RU" sz="11200" b="1" i="1" dirty="0" smtClean="0"/>
          </a:p>
          <a:p>
            <a:pPr algn="ctr"/>
            <a:endParaRPr lang="uk-UA" sz="11200" b="1" i="1" dirty="0" smtClean="0">
              <a:solidFill>
                <a:schemeClr val="tx1"/>
              </a:solidFill>
            </a:endParaRPr>
          </a:p>
          <a:p>
            <a:pPr algn="l"/>
            <a:endParaRPr lang="ru-RU" sz="7200" dirty="0" smtClean="0"/>
          </a:p>
          <a:p>
            <a:pPr marL="514350" indent="-514350" algn="ctr">
              <a:buFont typeface="Wingdings 2"/>
              <a:buAutoNum type="arabicPeriod"/>
            </a:pPr>
            <a:endParaRPr lang="ru-RU" sz="2800" dirty="0" smtClean="0"/>
          </a:p>
          <a:p>
            <a:pPr marL="514350" indent="-514350" algn="ctr">
              <a:buAutoNum type="arabicPeriod"/>
            </a:pPr>
            <a:endParaRPr lang="uk-UA" sz="2800" b="1" i="1" dirty="0" smtClean="0"/>
          </a:p>
          <a:p>
            <a:pPr marL="742950" indent="-742950" algn="ctr">
              <a:buAutoNum type="arabicPeriod"/>
            </a:pPr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endParaRPr lang="uk-UA" sz="4000" b="1" i="1" dirty="0" smtClean="0">
              <a:solidFill>
                <a:schemeClr val="tx1"/>
              </a:solidFill>
            </a:endParaRPr>
          </a:p>
          <a:p>
            <a:pPr algn="ctr"/>
            <a:r>
              <a:rPr lang="uk-UA" sz="4000" b="1" i="1" dirty="0" smtClean="0">
                <a:solidFill>
                  <a:schemeClr val="tx1"/>
                </a:solidFill>
              </a:rPr>
              <a:t>4.</a:t>
            </a:r>
            <a:endParaRPr lang="ru-RU" sz="40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6142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28801"/>
          <a:ext cx="3929090" cy="5556104"/>
        </p:xfrm>
        <a:graphic>
          <a:graphicData uri="http://schemas.openxmlformats.org/drawingml/2006/table">
            <a:tbl>
              <a:tblPr/>
              <a:tblGrid>
                <a:gridCol w="1964545"/>
                <a:gridCol w="1964545"/>
              </a:tblGrid>
              <a:tr h="72608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Риси притаманні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«справжньому чоловікові»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Дівчата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Хлопці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Фізична сила – 53%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Фізична сила – 87%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Розум - 80%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Розум – 93%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Хоробрість – 60%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Хоробрість – 67%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Рішучість – 67%</a:t>
                      </a:r>
                      <a:endParaRPr lang="ru-RU" sz="1400" b="1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Рішучість – 100%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 – 83%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 – 60%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Працьовитість – 67%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Працьовитість – 93%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Самостійність – 53%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Самостійність – 60%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Вірність – 73%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Вірність – 13%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Відповідальність – 50%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Цілеспрямованість – 60%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Впевненість у собі – 53%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428604"/>
            <a:ext cx="77580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гендерних рис в уявленні сучасних підлітків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14810" y="1285864"/>
          <a:ext cx="4714908" cy="5313071"/>
        </p:xfrm>
        <a:graphic>
          <a:graphicData uri="http://schemas.openxmlformats.org/drawingml/2006/table">
            <a:tbl>
              <a:tblPr/>
              <a:tblGrid>
                <a:gridCol w="2424809"/>
                <a:gridCol w="2290099"/>
              </a:tblGrid>
              <a:tr h="70485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Риси притаманні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«справжній жінці»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Дівчата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Хлопці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Розум – 87%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Розум – 60%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Рішучість – 47%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Рішучість – 33%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 – 100%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 – 87%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Самостійність – 47%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Самостійність – 13%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Привабливість – 53%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Привабливість – 60%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Охайна зовнішність – 67%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Ніжність – 60%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Ніжність – 67%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Вірність – 57%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Вірність – 67%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Впевненість у собі – 50%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Скромність – 60%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Охайна зовнішність – 53%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Турботливість – 73%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Здатність до співчуття – 53%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Здатність до співчуття –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Елегантність – 53%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18418"/>
          </a:xfrm>
        </p:spPr>
        <p:txBody>
          <a:bodyPr/>
          <a:lstStyle/>
          <a:p>
            <a:r>
              <a:rPr lang="uk-UA" dirty="0" smtClean="0"/>
              <a:t>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8" name="Picture 6" descr="C:\Users\Alina\Desktop\Новая папка (2)\podborka_496_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0"/>
            <a:ext cx="72152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«МОДЕЛЬ СУЧАСНОЇ СІМ</a:t>
            </a:r>
            <a:r>
              <a:rPr lang="ru-RU" sz="3600" b="1" dirty="0" smtClean="0">
                <a:solidFill>
                  <a:schemeClr val="bg1"/>
                </a:solidFill>
              </a:rPr>
              <a:t>’</a:t>
            </a:r>
            <a:r>
              <a:rPr lang="uk-UA" sz="3600" b="1" dirty="0" smtClean="0">
                <a:solidFill>
                  <a:schemeClr val="bg1"/>
                </a:solidFill>
              </a:rPr>
              <a:t>Ї» ОЧИМА МОЛОДІ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214282" y="1142985"/>
          <a:ext cx="8715436" cy="6128587"/>
        </p:xfrm>
        <a:graphic>
          <a:graphicData uri="http://schemas.openxmlformats.org/drawingml/2006/table">
            <a:tbl>
              <a:tblPr/>
              <a:tblGrid>
                <a:gridCol w="4104214"/>
                <a:gridCol w="4611222"/>
              </a:tblGrid>
              <a:tr h="46740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Риси </a:t>
                      </a: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притаманні</a:t>
                      </a:r>
                      <a:r>
                        <a:rPr lang="uk-UA" sz="24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«справжньому </a:t>
                      </a:r>
                      <a:r>
                        <a:rPr lang="uk-UA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чоловікові, жінці</a:t>
                      </a:r>
                      <a:r>
                        <a:rPr lang="uk-UA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4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Дівчата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Хлопці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Розум – </a:t>
                      </a: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Розум – 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Рішучість – </a:t>
                      </a: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Рішучість – 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 – </a:t>
                      </a: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 – 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Самостійність – 47%</a:t>
                      </a:r>
                      <a:endParaRPr lang="ru-RU" sz="2000" b="1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Самостійність – 60%</a:t>
                      </a:r>
                      <a:endParaRPr lang="ru-RU" sz="20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Привабливість – 53%</a:t>
                      </a:r>
                      <a:endParaRPr lang="ru-RU" sz="2000" b="1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Хоробрість – 67%</a:t>
                      </a:r>
                      <a:endParaRPr lang="ru-RU" sz="20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Ніжність – 60%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Працьовитість – 93%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Вірність – </a:t>
                      </a:r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Вірність – 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Впевненість у собі – 50%</a:t>
                      </a:r>
                      <a:endParaRPr lang="ru-RU" sz="2000" b="1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Фізична сила – 87%</a:t>
                      </a:r>
                      <a:endParaRPr lang="ru-RU" sz="20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Охайна зовнішність – 53%</a:t>
                      </a:r>
                      <a:endParaRPr lang="ru-RU" sz="2000" b="1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Цілеспрямованість – 60%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Здатність до співчуття – </a:t>
                      </a:r>
                      <a:r>
                        <a:rPr lang="uk-UA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3" descr="на_берегу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214313"/>
            <a:ext cx="9144000" cy="70723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8" y="214313"/>
            <a:ext cx="4572000" cy="6643687"/>
          </a:xfrm>
        </p:spPr>
        <p:txBody>
          <a:bodyPr rtlCol="0">
            <a:normAutofit/>
          </a:bodyPr>
          <a:lstStyle/>
          <a:p>
            <a:pPr lvl="0"/>
            <a:r>
              <a:rPr lang="uk-UA" sz="1600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uk-UA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uk-UA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200" b="1" i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22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-214338"/>
            <a:ext cx="592935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Висновок: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Сім’я як система, суспільний інститут переживає сьогодні своєрідну </a:t>
            </a:r>
            <a:r>
              <a:rPr lang="uk-UA" sz="2000" b="1" dirty="0" err="1" smtClean="0">
                <a:solidFill>
                  <a:schemeClr val="bg2">
                    <a:lumMod val="50000"/>
                  </a:schemeClr>
                </a:solidFill>
              </a:rPr>
              <a:t>“вікову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000" b="1" dirty="0" err="1" smtClean="0">
                <a:solidFill>
                  <a:schemeClr val="bg2">
                    <a:lumMod val="50000"/>
                  </a:schemeClr>
                </a:solidFill>
              </a:rPr>
              <a:t>кризу”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. Відбувається перехід сім’ї як системи, що функціонує, на якісно інший рівень.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Матеріальний фактор перестає бути відповідальністю виключно чоловіка  дівчата вбачають себе більш самостійними  втрачаючи важливі духовні риси жінки. </a:t>
            </a:r>
          </a:p>
          <a:p>
            <a:pPr algn="r"/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 Молодь не вбачає цінністю мати міцне здоров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 я, що є важливим фактором для народження здорового покоління .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В  «МОДЕЛІ СУЧАСНОЇ СІМ’Ї» </a:t>
            </a:r>
            <a:r>
              <a:rPr lang="uk-UA" sz="2000" b="1" dirty="0" err="1" smtClean="0">
                <a:solidFill>
                  <a:schemeClr val="bg2">
                    <a:lumMod val="50000"/>
                  </a:schemeClr>
                </a:solidFill>
              </a:rPr>
              <a:t>прослідковується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 певна суперечливість поглядів респондентів в баченні майбутньої сім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ї. </a:t>
            </a:r>
          </a:p>
          <a:p>
            <a:pPr algn="r"/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Почуття вірності, як одна з важливих складових моральних цінностей майбутньої сім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ї втрачає свою важливість, що безпосередньо  впливає на збільшення кількості розлучень.</a:t>
            </a:r>
          </a:p>
          <a:p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Содержимое 3" descr="113170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b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uk-UA" sz="27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4000" i="1" dirty="0" smtClean="0"/>
              <a:t/>
            </a:r>
            <a:br>
              <a:rPr lang="uk-UA" sz="40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1800" i="1" dirty="0" smtClean="0"/>
              <a:t/>
            </a:r>
            <a:br>
              <a:rPr lang="uk-UA" sz="1800" i="1" dirty="0" smtClean="0"/>
            </a:br>
            <a:r>
              <a:rPr lang="uk-UA" sz="1800" i="1" dirty="0" smtClean="0"/>
              <a:t/>
            </a:r>
            <a:br>
              <a:rPr lang="uk-UA" sz="1800" i="1" dirty="0" smtClean="0"/>
            </a:br>
            <a:r>
              <a:rPr lang="uk-UA" sz="4000" b="1" i="1" dirty="0" smtClean="0">
                <a:solidFill>
                  <a:schemeClr val="bg1">
                    <a:lumMod val="65000"/>
                  </a:schemeClr>
                </a:solidFill>
              </a:rPr>
              <a:t>ПРЕДМЕТ ДОСЛІДЖЕННЯ</a:t>
            </a:r>
            <a:br>
              <a:rPr lang="uk-UA" sz="40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uk-UA" sz="4000" i="1" dirty="0" smtClean="0"/>
              <a:t>.</a:t>
            </a:r>
            <a:br>
              <a:rPr lang="uk-UA" sz="4000" i="1" dirty="0" smtClean="0"/>
            </a:br>
            <a:r>
              <a:rPr lang="uk-UA" sz="4000" i="1" dirty="0" smtClean="0"/>
              <a:t>Психологічні проблеми сучасної сім</a:t>
            </a:r>
            <a:r>
              <a:rPr lang="en-US" sz="4000" i="1" dirty="0" smtClean="0"/>
              <a:t>’’</a:t>
            </a:r>
            <a:r>
              <a:rPr lang="uk-UA" sz="4000" i="1" dirty="0" smtClean="0"/>
              <a:t>ї як результат зміни суспільних та сімейних цінностей </a:t>
            </a: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endParaRPr lang="ru-RU" sz="2700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86116" y="285728"/>
            <a:ext cx="5857884" cy="6000792"/>
          </a:xfrm>
          <a:prstGeom prst="rect">
            <a:avLst/>
          </a:prstGeom>
        </p:spPr>
        <p:txBody>
          <a:bodyPr vert="horz" lIns="0" rIns="0" bIns="0" rtlCol="0" anchor="b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19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ПРЕДМЕТ ДОСЛІДЖЕННЯ</a:t>
            </a:r>
            <a:br>
              <a:rPr kumimoji="0" lang="uk-UA" sz="19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19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uk-UA" sz="19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19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Психологічні проблеми сучасної сім</a:t>
            </a:r>
            <a:r>
              <a:rPr kumimoji="0" lang="en-US" sz="19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19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ї як результат зміни суспільних та сімейних цінностей </a:t>
            </a: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7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5" name="Picture 4" descr="log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4429124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428604"/>
            <a:ext cx="76438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u="sng" dirty="0" smtClean="0">
                <a:solidFill>
                  <a:schemeClr val="tx2">
                    <a:lumMod val="75000"/>
                  </a:schemeClr>
                </a:solidFill>
              </a:rPr>
              <a:t>Об</a:t>
            </a:r>
            <a:r>
              <a:rPr lang="en-US" sz="3600" b="1" i="1" u="sng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3600" b="1" i="1" u="sng" dirty="0" err="1" smtClean="0">
                <a:solidFill>
                  <a:schemeClr val="tx2">
                    <a:lumMod val="75000"/>
                  </a:schemeClr>
                </a:solidFill>
              </a:rPr>
              <a:t>єкт</a:t>
            </a:r>
            <a:r>
              <a:rPr lang="uk-UA" sz="3600" b="1" i="1" u="sng" dirty="0" smtClean="0">
                <a:solidFill>
                  <a:schemeClr val="tx2">
                    <a:lumMod val="75000"/>
                  </a:schemeClr>
                </a:solidFill>
              </a:rPr>
              <a:t> дослідження </a:t>
            </a: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: ціннісні орієнтації  та гендерні стереотипи молоді</a:t>
            </a:r>
          </a:p>
          <a:p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600" b="1" i="1" u="sng" dirty="0" smtClean="0">
                <a:solidFill>
                  <a:schemeClr val="tx2">
                    <a:lumMod val="75000"/>
                  </a:schemeClr>
                </a:solidFill>
              </a:rPr>
              <a:t>Мета дослідження </a:t>
            </a: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: вивчення ціннісних орієнтацій та гендерних рис в уявленні сучасних підлітків, що впливають на формування сімейних цінностей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Autofit/>
          </a:bodyPr>
          <a:lstStyle/>
          <a:p>
            <a:r>
              <a:rPr lang="uk-UA" sz="4000" dirty="0" smtClean="0"/>
              <a:t>Мета дослідження зумовила основні завдання: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1.Здійснити теоретичний аналіз психологічних проблем сучасної сім</a:t>
            </a:r>
            <a:r>
              <a:rPr lang="en-US" dirty="0" smtClean="0"/>
              <a:t>’</a:t>
            </a:r>
            <a:r>
              <a:rPr lang="uk-UA" dirty="0" smtClean="0"/>
              <a:t>ї.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Дослідити ціннісні орієнтації молоді.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3. Визначити статеві відмінності та гендерні риси досліджуваних.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4. Створити </a:t>
            </a:r>
            <a:r>
              <a:rPr lang="uk-UA" dirty="0" err="1" smtClean="0"/>
              <a:t>“Модель</a:t>
            </a:r>
            <a:r>
              <a:rPr lang="uk-UA" dirty="0" smtClean="0"/>
              <a:t> сучасної сім</a:t>
            </a:r>
            <a:r>
              <a:rPr lang="en-US" dirty="0" smtClean="0"/>
              <a:t>’</a:t>
            </a:r>
            <a:r>
              <a:rPr lang="uk-UA" dirty="0" smtClean="0"/>
              <a:t>ї”</a:t>
            </a:r>
          </a:p>
          <a:p>
            <a:pPr>
              <a:buNone/>
            </a:pPr>
            <a:r>
              <a:rPr lang="uk-UA" dirty="0" smtClean="0"/>
              <a:t>    очима молоді.</a:t>
            </a:r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  <p:pic>
        <p:nvPicPr>
          <p:cNvPr id="16" name="Picture 3" descr="d:\Documents and Settings\Саша\Мои документы\картинки\анимация\AG00218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786190"/>
            <a:ext cx="300039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4" name="Picture 5" descr="005_childhood_fears"/>
          <p:cNvPicPr>
            <a:picLocks noChangeAspect="1" noChangeArrowheads="1"/>
          </p:cNvPicPr>
          <p:nvPr/>
        </p:nvPicPr>
        <p:blipFill>
          <a:blip r:embed="rId3" cstate="print"/>
          <a:srcRect l="10092" t="4840" r="9917" b="14890"/>
          <a:stretch>
            <a:fillRect/>
          </a:stretch>
        </p:blipFill>
        <p:spPr bwMode="auto">
          <a:xfrm>
            <a:off x="0" y="0"/>
            <a:ext cx="94297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005_childhood_fears"/>
          <p:cNvPicPr>
            <a:picLocks noChangeAspect="1" noChangeArrowheads="1"/>
          </p:cNvPicPr>
          <p:nvPr/>
        </p:nvPicPr>
        <p:blipFill>
          <a:blip r:embed="rId3" cstate="print"/>
          <a:srcRect l="10092" t="4840" r="9917" b="14890"/>
          <a:stretch>
            <a:fillRect/>
          </a:stretch>
        </p:blipFill>
        <p:spPr bwMode="auto">
          <a:xfrm>
            <a:off x="6858016" y="5572140"/>
            <a:ext cx="2285984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642918"/>
            <a:ext cx="764385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u="sng" dirty="0" smtClean="0">
                <a:solidFill>
                  <a:schemeClr val="tx2">
                    <a:lumMod val="75000"/>
                  </a:schemeClr>
                </a:solidFill>
              </a:rPr>
              <a:t>Наукова новизна дослідження </a:t>
            </a:r>
          </a:p>
          <a:p>
            <a:pPr>
              <a:buNone/>
            </a:pP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   Полягає в тому, що нами зроблена спроба показати сучасний стан життєвих пріоритетів та цінностей молоді, що впливають на формування сімейних цінностей.</a:t>
            </a:r>
          </a:p>
          <a:p>
            <a:endParaRPr lang="uk-UA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sz="4000" u="sng" dirty="0" smtClean="0">
                <a:solidFill>
                  <a:schemeClr val="tx2">
                    <a:lumMod val="75000"/>
                  </a:schemeClr>
                </a:solidFill>
              </a:rPr>
              <a:t>Практичне значення </a:t>
            </a:r>
            <a:endParaRPr lang="uk-UA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   Матеріали нашого дослідження можуть використовуватись у виховній роботі навчальних закладів освіти : на виховних годинах, обговореннях на засіданнях круглого столу, семінарах, лекторіях з учнями, батьками, вчителями.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/>
              <a:t>Методи дослідження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досягнення мети і </a:t>
            </a:r>
            <a:r>
              <a:rPr lang="uk-U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розв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язання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поставлених завдань використано 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dirty="0" smtClean="0"/>
              <a:t>-  дослідницьку анкету № 1 з метою вивчення ціннісних орієнтацій молоді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“Ціннісні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орієнтації”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uk-UA" dirty="0" smtClean="0"/>
              <a:t>-  визначення статевих відмінностей та гендерних рис сучасних підлітків за допомогою дослідницької анкети № 2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“Характеристика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гендерних рис в уявленні сучасних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підлітків”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005_childhood_fears"/>
          <p:cNvPicPr>
            <a:picLocks noChangeAspect="1" noChangeArrowheads="1"/>
          </p:cNvPicPr>
          <p:nvPr/>
        </p:nvPicPr>
        <p:blipFill>
          <a:blip r:embed="rId3" cstate="print"/>
          <a:srcRect l="10092" t="4840" r="9917" b="14890"/>
          <a:stretch>
            <a:fillRect/>
          </a:stretch>
        </p:blipFill>
        <p:spPr bwMode="auto">
          <a:xfrm>
            <a:off x="6715140" y="0"/>
            <a:ext cx="242886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Мои документы\Почуття провини\vogu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8596" y="3857628"/>
            <a:ext cx="8358246" cy="2369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r>
              <a:rPr lang="uk-UA" sz="2400" i="1" dirty="0" smtClean="0">
                <a:solidFill>
                  <a:schemeClr val="tx2">
                    <a:lumMod val="75000"/>
                  </a:schemeClr>
                </a:solidFill>
              </a:rPr>
              <a:t>Дослідження здійснено на базі Білоцерківської загальноосвітньої школи І-ІІІ ступенів №17  Білоцерківської міської ради Київської області.</a:t>
            </a:r>
          </a:p>
          <a:p>
            <a:r>
              <a:rPr lang="uk-UA" sz="2400" i="1" dirty="0" smtClean="0">
                <a:solidFill>
                  <a:schemeClr val="tx2">
                    <a:lumMod val="75000"/>
                  </a:schemeClr>
                </a:solidFill>
              </a:rPr>
              <a:t>У дослідженні прийняло участь 56 респондентів різної статі 11 (11-А,11-Б) класів.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071538" y="0"/>
            <a:ext cx="6572296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i="1" dirty="0" smtClean="0">
                <a:solidFill>
                  <a:schemeClr val="tx1"/>
                </a:solidFill>
              </a:rPr>
              <a:t/>
            </a:r>
            <a:br>
              <a:rPr lang="ru-RU" sz="6000" i="1" dirty="0" smtClean="0">
                <a:solidFill>
                  <a:schemeClr val="tx1"/>
                </a:solidFill>
              </a:rPr>
            </a:br>
            <a:r>
              <a:rPr lang="ru-RU" sz="4900" i="1" dirty="0" err="1" smtClean="0">
                <a:solidFill>
                  <a:schemeClr val="tx1"/>
                </a:solidFill>
              </a:rPr>
              <a:t>Методи</a:t>
            </a:r>
            <a:r>
              <a:rPr lang="ru-RU" sz="4900" i="1" dirty="0" smtClean="0">
                <a:solidFill>
                  <a:schemeClr val="tx1"/>
                </a:solidFill>
              </a:rPr>
              <a:t> </a:t>
            </a:r>
            <a:r>
              <a:rPr lang="ru-RU" sz="4900" i="1" dirty="0" err="1" smtClean="0">
                <a:solidFill>
                  <a:schemeClr val="tx1"/>
                </a:solidFill>
              </a:rPr>
              <a:t>дослідження</a:t>
            </a:r>
            <a:endParaRPr lang="ru-RU" sz="4900" b="1" i="1" dirty="0" smtClean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7572428" cy="4714908"/>
          </a:xfrm>
        </p:spPr>
        <p:txBody>
          <a:bodyPr>
            <a:normAutofit/>
          </a:bodyPr>
          <a:lstStyle/>
          <a:p>
            <a:pPr algn="l"/>
            <a:r>
              <a:rPr lang="uk-UA" sz="2800" b="1" i="1" dirty="0" smtClean="0">
                <a:solidFill>
                  <a:schemeClr val="tx1"/>
                </a:solidFill>
              </a:rPr>
              <a:t>Для досягнення мети і </a:t>
            </a:r>
            <a:r>
              <a:rPr lang="uk-UA" sz="2800" b="1" i="1" dirty="0" err="1" smtClean="0">
                <a:solidFill>
                  <a:schemeClr val="tx1"/>
                </a:solidFill>
              </a:rPr>
              <a:t>розв</a:t>
            </a:r>
            <a:r>
              <a:rPr lang="en-US" sz="2800" b="1" i="1" dirty="0" smtClean="0"/>
              <a:t>’</a:t>
            </a:r>
            <a:r>
              <a:rPr lang="uk-UA" sz="2800" b="1" i="1" dirty="0" err="1" smtClean="0"/>
              <a:t>язання</a:t>
            </a:r>
            <a:r>
              <a:rPr lang="uk-UA" sz="2800" b="1" i="1" dirty="0" smtClean="0"/>
              <a:t>  поставлених завдань використано дослідницькі анкети :</a:t>
            </a:r>
          </a:p>
          <a:p>
            <a:pPr algn="l"/>
            <a:r>
              <a:rPr lang="uk-UA" sz="2800" b="1" i="1" dirty="0" smtClean="0"/>
              <a:t>Анкета № 1 </a:t>
            </a:r>
            <a:r>
              <a:rPr lang="uk-UA" sz="2800" b="1" i="1" dirty="0" smtClean="0">
                <a:solidFill>
                  <a:schemeClr val="tx1"/>
                </a:solidFill>
              </a:rPr>
              <a:t> </a:t>
            </a:r>
            <a:r>
              <a:rPr lang="uk-UA" sz="2800" b="1" i="1" dirty="0" err="1" smtClean="0">
                <a:solidFill>
                  <a:schemeClr val="tx1"/>
                </a:solidFill>
              </a:rPr>
              <a:t>“Ціннісні</a:t>
            </a:r>
            <a:r>
              <a:rPr lang="uk-UA" sz="2800" b="1" i="1" dirty="0" smtClean="0">
                <a:solidFill>
                  <a:schemeClr val="tx1"/>
                </a:solidFill>
              </a:rPr>
              <a:t> орієнтації </a:t>
            </a:r>
            <a:r>
              <a:rPr lang="uk-UA" sz="2800" b="1" i="1" dirty="0" err="1" smtClean="0">
                <a:solidFill>
                  <a:schemeClr val="tx1"/>
                </a:solidFill>
              </a:rPr>
              <a:t>молоді”</a:t>
            </a:r>
            <a:endParaRPr lang="uk-UA" sz="2800" b="1" i="1" dirty="0" smtClean="0">
              <a:solidFill>
                <a:schemeClr val="tx1"/>
              </a:solidFill>
            </a:endParaRPr>
          </a:p>
          <a:p>
            <a:pPr algn="l"/>
            <a:endParaRPr lang="uk-UA" sz="2800" b="1" i="1" dirty="0" smtClean="0">
              <a:solidFill>
                <a:schemeClr val="tx1"/>
              </a:solidFill>
            </a:endParaRPr>
          </a:p>
          <a:p>
            <a:pPr algn="l"/>
            <a:r>
              <a:rPr lang="uk-UA" sz="2800" b="1" i="1" dirty="0" smtClean="0">
                <a:solidFill>
                  <a:schemeClr val="tx1"/>
                </a:solidFill>
              </a:rPr>
              <a:t>Анкета № 2  </a:t>
            </a:r>
            <a:r>
              <a:rPr lang="uk-UA" sz="2800" b="1" i="1" dirty="0" err="1" smtClean="0">
                <a:solidFill>
                  <a:schemeClr val="tx1"/>
                </a:solidFill>
              </a:rPr>
              <a:t>“Характеристика</a:t>
            </a:r>
            <a:r>
              <a:rPr lang="uk-UA" sz="2800" b="1" i="1" dirty="0" smtClean="0">
                <a:solidFill>
                  <a:schemeClr val="tx1"/>
                </a:solidFill>
              </a:rPr>
              <a:t> гендерних рис в уявленні сучасних </a:t>
            </a:r>
            <a:r>
              <a:rPr lang="uk-UA" sz="2800" b="1" i="1" dirty="0" err="1" smtClean="0">
                <a:solidFill>
                  <a:schemeClr val="tx1"/>
                </a:solidFill>
              </a:rPr>
              <a:t>підлітків”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0614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ТЕОРЕТИЧНИЙ АНАЛІЗ ПСИХОЛОГІЧНИХ ПРОБЛЕМ СУЧАСНОЇ СІМ</a:t>
            </a:r>
            <a:r>
              <a:rPr lang="ru-RU" sz="3600" b="1" dirty="0" smtClean="0"/>
              <a:t>’</a:t>
            </a:r>
            <a:r>
              <a:rPr lang="uk-UA" sz="3600" b="1" dirty="0" smtClean="0"/>
              <a:t>Ї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891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Сім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я </a:t>
            </a:r>
            <a:r>
              <a:rPr lang="uk-UA" dirty="0" smtClean="0"/>
              <a:t>– це  історично сформована система взаємин між  членами подружжя, між батьками й дітьми, мала група, члени якої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язанні</a:t>
            </a:r>
            <a:r>
              <a:rPr lang="uk-UA" dirty="0" smtClean="0"/>
              <a:t> шлюбними або родинними відносинами, спільністю побуту і взаємною моральною відповідальністю як соціальною необхідністю, що зумовлена потребою суспільства у фізичному й духовному відтворенні населення</a:t>
            </a:r>
            <a:endParaRPr lang="ru-RU" dirty="0"/>
          </a:p>
        </p:txBody>
      </p:sp>
      <p:pic>
        <p:nvPicPr>
          <p:cNvPr id="2050" name="Picture 2" descr="http://www.rzemet.pnzreg.ru/files/zemetchino_pnzreg_ru/soc_zashchita/posobie_dlya_mnogodetnyh_sem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857364"/>
            <a:ext cx="5643602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916</TotalTime>
  <Words>865</Words>
  <Application>Microsoft Office PowerPoint</Application>
  <PresentationFormat>Экран (4:3)</PresentationFormat>
  <Paragraphs>222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    ПСИХОЛОГІЧНІ ПРОБЛЕМИ СУЧАСНОЇ СІМ’Ї ЯК РЕЗУЛЬТАТ ЗМІНИ СУСПІЛЬНИХ ТА СІМЕЙНИХ ЦІННОСТЕЙ </vt:lpstr>
      <vt:lpstr>Слайд 2</vt:lpstr>
      <vt:lpstr>                ПРЕДМЕТ ДОСЛІДЖЕННЯ . Психологічні проблеми сучасної сім’’ї як результат зміни суспільних та сімейних цінностей         </vt:lpstr>
      <vt:lpstr>Слайд 4</vt:lpstr>
      <vt:lpstr>Мета дослідження зумовила основні завдання:</vt:lpstr>
      <vt:lpstr>Слайд 6</vt:lpstr>
      <vt:lpstr>Методи дослідження</vt:lpstr>
      <vt:lpstr> Методи дослідження</vt:lpstr>
      <vt:lpstr>ТЕОРЕТИЧНИЙ АНАЛІЗ ПСИХОЛОГІЧНИХ ПРОБЛЕМ СУЧАСНОЇ СІМ’Ї</vt:lpstr>
      <vt:lpstr> </vt:lpstr>
      <vt:lpstr>  З плином часу відбуваються зміни у функціях сім’ї :  одні втрачаються, інші з’являються відповідно до нових соціальних умов та правил. У сучасній сім’ї порівняно з попередніми поколіннями якісно змінилася функція первинного соціального контролю. Підвищився рівень терпимості до порушення норм поведінки в межах шлюбно-сімейних відносин  (до подружніх зрад, народження  позашлюбних дітей тощо). Розлучення перестає розглядатись  як аномалія подружніх взаємин.   </vt:lpstr>
      <vt:lpstr>Слід також зазначити про послаблення захисної функції сім’ї (як матеріальної так і психологічної). Сучасна українська сім’я зіштовхнулася із проблемою життєвих планів в умовах економічної нестабільності в результаті чого відбувається орієнтація подружжя на малодітну сім’ю.</vt:lpstr>
      <vt:lpstr>Власні дослідження:</vt:lpstr>
      <vt:lpstr>Дослідження 1 </vt:lpstr>
      <vt:lpstr> </vt:lpstr>
      <vt:lpstr>                    </vt:lpstr>
      <vt:lpstr>                                         </vt:lpstr>
      <vt:lpstr>                                          </vt:lpstr>
      <vt:lpstr>                                           </vt:lpstr>
      <vt:lpstr>Дослідження 2 </vt:lpstr>
      <vt:lpstr> </vt:lpstr>
      <vt:lpstr>        </vt:lpstr>
      <vt:lpstr>.           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ПРОБЛЕМИ СУЧАСНОЇ СІМ’Ї ЯК РЕЗУЛЬТАТ ЗМІНИ СУСПІЛЬНИХ ТА СІМЕЙНИХ ЦІННОСТЕЙ</dc:title>
  <dc:creator>Alina</dc:creator>
  <cp:lastModifiedBy>User</cp:lastModifiedBy>
  <cp:revision>166</cp:revision>
  <dcterms:created xsi:type="dcterms:W3CDTF">2013-11-29T14:21:13Z</dcterms:created>
  <dcterms:modified xsi:type="dcterms:W3CDTF">2013-12-23T11:01:42Z</dcterms:modified>
</cp:coreProperties>
</file>