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20"/>
  </p:notesMasterIdLst>
  <p:sldIdLst>
    <p:sldId id="281" r:id="rId2"/>
    <p:sldId id="258" r:id="rId3"/>
    <p:sldId id="293" r:id="rId4"/>
    <p:sldId id="290" r:id="rId5"/>
    <p:sldId id="292" r:id="rId6"/>
    <p:sldId id="291" r:id="rId7"/>
    <p:sldId id="259" r:id="rId8"/>
    <p:sldId id="264" r:id="rId9"/>
    <p:sldId id="260" r:id="rId10"/>
    <p:sldId id="294" r:id="rId11"/>
    <p:sldId id="263" r:id="rId12"/>
    <p:sldId id="265" r:id="rId13"/>
    <p:sldId id="269" r:id="rId14"/>
    <p:sldId id="268" r:id="rId15"/>
    <p:sldId id="271" r:id="rId16"/>
    <p:sldId id="272" r:id="rId17"/>
    <p:sldId id="295" r:id="rId18"/>
    <p:sldId id="289"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EDDDD7F-18AE-4643-865C-A88EB8460F31}">
          <p14:sldIdLst>
            <p14:sldId id="281"/>
            <p14:sldId id="258"/>
            <p14:sldId id="293"/>
            <p14:sldId id="290"/>
            <p14:sldId id="292"/>
            <p14:sldId id="291"/>
            <p14:sldId id="259"/>
            <p14:sldId id="264"/>
            <p14:sldId id="260"/>
            <p14:sldId id="294"/>
            <p14:sldId id="263"/>
            <p14:sldId id="265"/>
            <p14:sldId id="269"/>
            <p14:sldId id="268"/>
            <p14:sldId id="271"/>
            <p14:sldId id="272"/>
            <p14:sldId id="295"/>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3196" autoAdjust="0"/>
  </p:normalViewPr>
  <p:slideViewPr>
    <p:cSldViewPr>
      <p:cViewPr varScale="1">
        <p:scale>
          <a:sx n="69" d="100"/>
          <a:sy n="69" d="100"/>
        </p:scale>
        <p:origin x="14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0CE44-9E9A-486E-80F1-8F437B7F0DE5}" type="datetimeFigureOut">
              <a:rPr lang="ru-RU" smtClean="0"/>
              <a:pPr/>
              <a:t>23.01.2020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EACA1-77DB-4219-B3BE-5C4F98D8DF1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3719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28708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02477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48562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193816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35053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8658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304956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195793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304090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0571BC3A-B2C4-4765-A786-B974FC8EBC84}" type="datetimeFigureOut">
              <a:rPr lang="ru-RU" smtClean="0"/>
              <a:pPr/>
              <a:t>23.01.2020</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52130F27-DDE7-4361-9C36-6DA9D6192F09}" type="slidenum">
              <a:rPr lang="ru-RU" smtClean="0"/>
              <a:pPr/>
              <a:t>‹#›</a:t>
            </a:fld>
            <a:endParaRPr lang="ru-RU"/>
          </a:p>
        </p:txBody>
      </p:sp>
    </p:spTree>
    <p:extLst>
      <p:ext uri="{BB962C8B-B14F-4D97-AF65-F5344CB8AC3E}">
        <p14:creationId xmlns:p14="http://schemas.microsoft.com/office/powerpoint/2010/main" val="249738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1BC3A-B2C4-4765-A786-B974FC8EBC84}" type="datetimeFigureOut">
              <a:rPr lang="ru-RU" smtClean="0"/>
              <a:pPr/>
              <a:t>23.01.2020</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0F27-DDE7-4361-9C36-6DA9D6192F09}" type="slidenum">
              <a:rPr lang="ru-RU" smtClean="0"/>
              <a:pPr/>
              <a:t>‹#›</a:t>
            </a:fld>
            <a:endParaRPr lang="ru-RU"/>
          </a:p>
        </p:txBody>
      </p:sp>
      <p:pic>
        <p:nvPicPr>
          <p:cNvPr id="7" name="6 Imagen" descr="Dibujo.bmp"/>
          <p:cNvPicPr>
            <a:picLocks noChangeAspect="1"/>
          </p:cNvPicPr>
          <p:nvPr/>
        </p:nvPicPr>
        <p:blipFill>
          <a:blip r:embed="rId13" cstate="print"/>
          <a:stretch>
            <a:fillRect/>
          </a:stretch>
        </p:blipFill>
        <p:spPr>
          <a:xfrm>
            <a:off x="0" y="0"/>
            <a:ext cx="9144000" cy="6858000"/>
          </a:xfrm>
          <a:prstGeom prst="rect">
            <a:avLst/>
          </a:prstGeom>
        </p:spPr>
      </p:pic>
      <p:sp>
        <p:nvSpPr>
          <p:cNvPr id="9" name="Rectangle 10"/>
          <p:cNvSpPr>
            <a:spLocks noChangeArrowheads="1"/>
          </p:cNvSpPr>
          <p:nvPr/>
        </p:nvSpPr>
        <p:spPr bwMode="auto">
          <a:xfrm>
            <a:off x="0" y="0"/>
            <a:ext cx="9144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a:p>
        </p:txBody>
      </p:sp>
    </p:spTree>
    <p:extLst>
      <p:ext uri="{BB962C8B-B14F-4D97-AF65-F5344CB8AC3E}">
        <p14:creationId xmlns:p14="http://schemas.microsoft.com/office/powerpoint/2010/main" val="234346855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143000"/>
          </a:xfrm>
        </p:spPr>
        <p:txBody>
          <a:bodyPr>
            <a:noAutofit/>
          </a:bodyPr>
          <a:lstStyle/>
          <a:p>
            <a:r>
              <a:rPr lang="uk-UA" sz="6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Основи саморегуляції</a:t>
            </a:r>
            <a:r>
              <a:rPr lang="uk-UA"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6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accent4">
                    <a:lumMod val="50000"/>
                  </a:schemeClr>
                </a:solidFill>
                <a:effectLst>
                  <a:outerShdw blurRad="38100" dist="38100" dir="2700000" algn="tl">
                    <a:srgbClr val="000000">
                      <a:alpha val="43137"/>
                    </a:srgbClr>
                  </a:outerShdw>
                </a:effectLst>
              </a:rPr>
              <a:t>Основні ефекти психологічної саморегуляції</a:t>
            </a:r>
            <a:endParaRPr lang="ru-RU" dirty="0">
              <a:solidFill>
                <a:schemeClr val="accent4">
                  <a:lumMod val="50000"/>
                </a:schemeClr>
              </a:solidFill>
              <a:effectLst>
                <a:outerShdw blurRad="38100" dist="38100" dir="2700000" algn="tl">
                  <a:srgbClr val="000000">
                    <a:alpha val="43137"/>
                  </a:srgbClr>
                </a:outerShdw>
              </a:effectLst>
            </a:endParaRPr>
          </a:p>
        </p:txBody>
      </p:sp>
      <p:sp>
        <p:nvSpPr>
          <p:cNvPr id="9" name="Пятно 2 8"/>
          <p:cNvSpPr/>
          <p:nvPr/>
        </p:nvSpPr>
        <p:spPr>
          <a:xfrm>
            <a:off x="5064937" y="3852590"/>
            <a:ext cx="4176464" cy="258390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Ефект активізації</a:t>
            </a:r>
            <a:endParaRPr lang="ru-RU" sz="2800" dirty="0"/>
          </a:p>
        </p:txBody>
      </p:sp>
      <p:sp>
        <p:nvSpPr>
          <p:cNvPr id="10" name="Пятно 2 9"/>
          <p:cNvSpPr/>
          <p:nvPr/>
        </p:nvSpPr>
        <p:spPr>
          <a:xfrm>
            <a:off x="190631" y="3852590"/>
            <a:ext cx="4874306" cy="28314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Ефект відновлення</a:t>
            </a:r>
            <a:endParaRPr lang="ru-RU" sz="2800" dirty="0"/>
          </a:p>
        </p:txBody>
      </p:sp>
      <p:sp>
        <p:nvSpPr>
          <p:cNvPr id="11" name="Пятно 2 10"/>
          <p:cNvSpPr/>
          <p:nvPr/>
        </p:nvSpPr>
        <p:spPr>
          <a:xfrm>
            <a:off x="3131840" y="1419629"/>
            <a:ext cx="4536504" cy="258390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Ефект захоплення</a:t>
            </a:r>
            <a:endParaRPr lang="ru-RU" sz="2800" dirty="0"/>
          </a:p>
        </p:txBody>
      </p:sp>
    </p:spTree>
    <p:extLst>
      <p:ext uri="{BB962C8B-B14F-4D97-AF65-F5344CB8AC3E}">
        <p14:creationId xmlns:p14="http://schemas.microsoft.com/office/powerpoint/2010/main" val="299033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00496" y="5786454"/>
            <a:ext cx="184731" cy="369332"/>
          </a:xfrm>
          <a:prstGeom prst="rect">
            <a:avLst/>
          </a:prstGeom>
          <a:noFill/>
        </p:spPr>
        <p:txBody>
          <a:bodyPr wrap="none" rtlCol="0">
            <a:spAutoFit/>
          </a:bodyPr>
          <a:lstStyle/>
          <a:p>
            <a:endParaRPr lang="ru-RU" dirty="0"/>
          </a:p>
        </p:txBody>
      </p:sp>
      <p:sp>
        <p:nvSpPr>
          <p:cNvPr id="2" name="Прямоугольник 1"/>
          <p:cNvSpPr/>
          <p:nvPr/>
        </p:nvSpPr>
        <p:spPr>
          <a:xfrm>
            <a:off x="179512" y="260648"/>
            <a:ext cx="4848200" cy="5693866"/>
          </a:xfrm>
          <a:prstGeom prst="rect">
            <a:avLst/>
          </a:prstGeom>
        </p:spPr>
        <p:txBody>
          <a:bodyPr wrap="square">
            <a:spAutoFit/>
          </a:bodyPr>
          <a:lstStyle/>
          <a:p>
            <a:r>
              <a:rPr lang="uk-UA" sz="2800" b="1" i="1" dirty="0">
                <a:effectLst>
                  <a:outerShdw blurRad="38100" dist="38100" dir="2700000" algn="tl">
                    <a:srgbClr val="000000">
                      <a:alpha val="43137"/>
                    </a:srgbClr>
                  </a:outerShdw>
                </a:effectLst>
                <a:latin typeface="Times New Roman" pitchFamily="18" charset="0"/>
                <a:cs typeface="Times New Roman" pitchFamily="18" charset="0"/>
              </a:rPr>
              <a:t>Самовиховання</a:t>
            </a:r>
            <a:r>
              <a:rPr lang="uk-UA" sz="2800" b="1" dirty="0">
                <a:effectLst>
                  <a:outerShdw blurRad="38100" dist="38100" dir="2700000" algn="tl">
                    <a:srgbClr val="000000">
                      <a:alpha val="43137"/>
                    </a:srgbClr>
                  </a:outerShdw>
                </a:effectLst>
                <a:latin typeface="Times New Roman" pitchFamily="18" charset="0"/>
                <a:cs typeface="Times New Roman" pitchFamily="18" charset="0"/>
              </a:rPr>
              <a:t>-</a:t>
            </a:r>
            <a:r>
              <a:rPr lang="uk-UA" sz="2800" dirty="0">
                <a:latin typeface="Times New Roman" pitchFamily="18" charset="0"/>
                <a:cs typeface="Times New Roman" pitchFamily="18" charset="0"/>
              </a:rPr>
              <a:t>це система дій особистості, спрямована на досягнення відповідності власної поведінки загальноприйнятим орієнтирам, вимогам і нормам фізичного і духовного життя людського оточення.</a:t>
            </a:r>
          </a:p>
          <a:p>
            <a:r>
              <a:rPr lang="uk-UA" sz="2800" dirty="0">
                <a:latin typeface="Times New Roman" pitchFamily="18" charset="0"/>
                <a:cs typeface="Times New Roman" pitchFamily="18" charset="0"/>
              </a:rPr>
              <a:t> </a:t>
            </a:r>
            <a:r>
              <a:rPr lang="uk-UA" sz="2800" i="1" dirty="0">
                <a:latin typeface="Times New Roman" pitchFamily="18" charset="0"/>
                <a:cs typeface="Times New Roman" pitchFamily="18" charset="0"/>
              </a:rPr>
              <a:t>Мета</a:t>
            </a:r>
            <a:r>
              <a:rPr lang="uk-UA" sz="2800" dirty="0">
                <a:latin typeface="Times New Roman" pitchFamily="18" charset="0"/>
                <a:cs typeface="Times New Roman" pitchFamily="18" charset="0"/>
              </a:rPr>
              <a:t>: важлива форма самоконтролю над власними вчинками, діями, поведінкою, закріплення позитивної і усунення негативної сторони. </a:t>
            </a:r>
            <a:endParaRPr lang="ru-RU" sz="2800" dirty="0">
              <a:latin typeface="Times New Roman" pitchFamily="18" charset="0"/>
              <a:cs typeface="Times New Roman" pitchFamily="18" charset="0"/>
            </a:endParaRPr>
          </a:p>
        </p:txBody>
      </p:sp>
      <p:pic>
        <p:nvPicPr>
          <p:cNvPr id="3074" name="Picture 2" descr="Картинки по запросу самовихо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76672"/>
            <a:ext cx="3497531"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самовоспита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3107581"/>
            <a:ext cx="3497531" cy="3048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093" y="476672"/>
            <a:ext cx="8686800" cy="1571636"/>
          </a:xfrm>
        </p:spPr>
        <p:txBody>
          <a:bodyPr>
            <a:noAutofit/>
          </a:bodyPr>
          <a:lstStyle/>
          <a:p>
            <a:pPr algn="just"/>
            <a:r>
              <a:rPr lang="uk-UA" sz="2400" b="1" i="1" dirty="0" smtClean="0">
                <a:solidFill>
                  <a:schemeClr val="tx1">
                    <a:lumMod val="95000"/>
                    <a:lumOff val="5000"/>
                  </a:schemeClr>
                </a:solidFill>
                <a:latin typeface="Times New Roman" pitchFamily="18" charset="0"/>
                <a:cs typeface="Times New Roman" pitchFamily="18" charset="0"/>
              </a:rPr>
              <a:t>Самопізнання</a:t>
            </a:r>
            <a:r>
              <a:rPr lang="uk-UA" sz="2400" i="1" dirty="0" smtClean="0">
                <a:solidFill>
                  <a:schemeClr val="tx1">
                    <a:lumMod val="95000"/>
                    <a:lumOff val="5000"/>
                  </a:schemeClr>
                </a:solidFill>
                <a:latin typeface="Times New Roman" pitchFamily="18" charset="0"/>
                <a:cs typeface="Times New Roman" pitchFamily="18" charset="0"/>
              </a:rPr>
              <a:t> - </a:t>
            </a:r>
            <a:r>
              <a:rPr lang="uk-UA" sz="2400" dirty="0" smtClean="0">
                <a:solidFill>
                  <a:schemeClr val="tx1">
                    <a:lumMod val="95000"/>
                    <a:lumOff val="5000"/>
                  </a:schemeClr>
                </a:solidFill>
                <a:latin typeface="Times New Roman" pitchFamily="18" charset="0"/>
                <a:cs typeface="Times New Roman" pitchFamily="18" charset="0"/>
              </a:rPr>
              <a:t>метод </a:t>
            </a:r>
            <a:r>
              <a:rPr lang="uk-UA" sz="2400" dirty="0" err="1" smtClean="0">
                <a:solidFill>
                  <a:schemeClr val="tx1">
                    <a:lumMod val="95000"/>
                    <a:lumOff val="5000"/>
                  </a:schemeClr>
                </a:solidFill>
                <a:latin typeface="Times New Roman" pitchFamily="18" charset="0"/>
                <a:cs typeface="Times New Roman" pitchFamily="18" charset="0"/>
              </a:rPr>
              <a:t>самовивчення</a:t>
            </a:r>
            <a:r>
              <a:rPr lang="uk-UA" sz="2400" dirty="0" smtClean="0">
                <a:solidFill>
                  <a:schemeClr val="tx1">
                    <a:lumMod val="95000"/>
                    <a:lumOff val="5000"/>
                  </a:schemeClr>
                </a:solidFill>
                <a:latin typeface="Times New Roman" pitchFamily="18" charset="0"/>
                <a:cs typeface="Times New Roman" pitchFamily="18" charset="0"/>
              </a:rPr>
              <a:t> фізичних і психічних особливостей людини, за аналізом яких вона пізнає і критично оцінює свої істинні фізичні і духовні можливості. Оцінка цих можливостей проводиться шляхом порівняння даних власної оцінки з відповідними модельними показниками.</a:t>
            </a:r>
            <a:endParaRPr lang="ru-RU" sz="2400" dirty="0">
              <a:solidFill>
                <a:schemeClr val="tx1">
                  <a:lumMod val="95000"/>
                  <a:lumOff val="5000"/>
                </a:schemeClr>
              </a:solidFill>
              <a:latin typeface="Times New Roman" pitchFamily="18" charset="0"/>
              <a:cs typeface="Times New Roman" pitchFamily="18" charset="0"/>
            </a:endParaRPr>
          </a:p>
        </p:txBody>
      </p:sp>
      <p:pic>
        <p:nvPicPr>
          <p:cNvPr id="6" name="Содержимое 5" descr="yak-pozbutisya-vid-samonaviyuvannya.jpg"/>
          <p:cNvPicPr>
            <a:picLocks noGrp="1" noChangeAspect="1"/>
          </p:cNvPicPr>
          <p:nvPr>
            <p:ph sz="half" idx="1"/>
          </p:nvPr>
        </p:nvPicPr>
        <p:blipFill>
          <a:blip r:embed="rId2"/>
          <a:stretch>
            <a:fillRect/>
          </a:stretch>
        </p:blipFill>
        <p:spPr>
          <a:xfrm>
            <a:off x="539552" y="2614762"/>
            <a:ext cx="4330824" cy="3506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4" descr="Нет описания фото."/>
          <p:cNvPicPr>
            <a:picLocks noChangeAspect="1" noChangeArrowheads="1"/>
          </p:cNvPicPr>
          <p:nvPr/>
        </p:nvPicPr>
        <p:blipFill rotWithShape="1">
          <a:blip r:embed="rId3">
            <a:extLst>
              <a:ext uri="{28A0092B-C50C-407E-A947-70E740481C1C}">
                <a14:useLocalDpi xmlns:a14="http://schemas.microsoft.com/office/drawing/2010/main" val="0"/>
              </a:ext>
            </a:extLst>
          </a:blip>
          <a:srcRect t="17184"/>
          <a:stretch/>
        </p:blipFill>
        <p:spPr bwMode="auto">
          <a:xfrm>
            <a:off x="5148064" y="2614761"/>
            <a:ext cx="3744416" cy="3506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style.rotation</p:attrName>
                                        </p:attrNameLst>
                                      </p:cBhvr>
                                      <p:tavLst>
                                        <p:tav tm="0">
                                          <p:val>
                                            <p:fltVal val="720"/>
                                          </p:val>
                                        </p:tav>
                                        <p:tav tm="100000">
                                          <p:val>
                                            <p:fltVal val="0"/>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88640"/>
            <a:ext cx="8424936" cy="1938992"/>
          </a:xfrm>
          <a:prstGeom prst="rect">
            <a:avLst/>
          </a:prstGeom>
        </p:spPr>
        <p:txBody>
          <a:bodyPr wrap="square">
            <a:spAutoFit/>
          </a:bodyPr>
          <a:lstStyle/>
          <a:p>
            <a:r>
              <a:rPr lang="uk-UA" sz="2400" b="1" i="1" dirty="0">
                <a:solidFill>
                  <a:schemeClr val="tx1">
                    <a:lumMod val="95000"/>
                    <a:lumOff val="5000"/>
                  </a:schemeClr>
                </a:solidFill>
                <a:latin typeface="Times New Roman" pitchFamily="18" charset="0"/>
                <a:cs typeface="Times New Roman" pitchFamily="18" charset="0"/>
              </a:rPr>
              <a:t>Самонавіювання</a:t>
            </a:r>
            <a:r>
              <a:rPr lang="uk-UA" sz="2400" i="1" dirty="0">
                <a:solidFill>
                  <a:schemeClr val="tx1">
                    <a:lumMod val="95000"/>
                    <a:lumOff val="5000"/>
                  </a:schemeClr>
                </a:solidFill>
                <a:latin typeface="Times New Roman" pitchFamily="18" charset="0"/>
                <a:cs typeface="Times New Roman" pitchFamily="18" charset="0"/>
              </a:rPr>
              <a:t> - </a:t>
            </a:r>
            <a:r>
              <a:rPr lang="uk-UA" sz="2400" dirty="0">
                <a:solidFill>
                  <a:schemeClr val="tx1">
                    <a:lumMod val="95000"/>
                    <a:lumOff val="5000"/>
                  </a:schemeClr>
                </a:solidFill>
                <a:latin typeface="Times New Roman" pitchFamily="18" charset="0"/>
                <a:cs typeface="Times New Roman" pitchFamily="18" charset="0"/>
              </a:rPr>
              <a:t>метод, який базується на формуванні у свідомості людини ідеальних образів, уявлень, бажань, </a:t>
            </a:r>
            <a:r>
              <a:rPr lang="uk-UA" sz="2400" dirty="0" err="1">
                <a:solidFill>
                  <a:schemeClr val="tx1">
                    <a:lumMod val="95000"/>
                    <a:lumOff val="5000"/>
                  </a:schemeClr>
                </a:solidFill>
                <a:latin typeface="Times New Roman" pitchFamily="18" charset="0"/>
                <a:cs typeface="Times New Roman" pitchFamily="18" charset="0"/>
              </a:rPr>
              <a:t>відчуттів</a:t>
            </a:r>
            <a:r>
              <a:rPr lang="uk-UA" sz="2400" dirty="0">
                <a:solidFill>
                  <a:schemeClr val="tx1">
                    <a:lumMod val="95000"/>
                    <a:lumOff val="5000"/>
                  </a:schemeClr>
                </a:solidFill>
                <a:latin typeface="Times New Roman" pitchFamily="18" charset="0"/>
                <a:cs typeface="Times New Roman" pitchFamily="18" charset="0"/>
              </a:rPr>
              <a:t> допомогою власних думок і слів. Ефективність самонавіювання залежить від здатності людини концентрувати свою свідомість на предметі навіювання.</a:t>
            </a:r>
            <a:endParaRPr lang="ru-RU" sz="2400" dirty="0"/>
          </a:p>
        </p:txBody>
      </p:sp>
      <p:pic>
        <p:nvPicPr>
          <p:cNvPr id="5124" name="Picture 4" descr="Картинки по запросу самонавію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7"/>
            <a:ext cx="4392488" cy="35344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Нет описания фото."/>
          <p:cNvPicPr>
            <a:picLocks noChangeAspect="1" noChangeArrowheads="1"/>
          </p:cNvPicPr>
          <p:nvPr/>
        </p:nvPicPr>
        <p:blipFill rotWithShape="1">
          <a:blip r:embed="rId3">
            <a:extLst>
              <a:ext uri="{28A0092B-C50C-407E-A947-70E740481C1C}">
                <a14:useLocalDpi xmlns:a14="http://schemas.microsoft.com/office/drawing/2010/main" val="0"/>
              </a:ext>
            </a:extLst>
          </a:blip>
          <a:srcRect b="17707"/>
          <a:stretch/>
        </p:blipFill>
        <p:spPr bwMode="auto">
          <a:xfrm>
            <a:off x="5004047" y="2420886"/>
            <a:ext cx="3959391" cy="3534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548680"/>
            <a:ext cx="8686800" cy="1084158"/>
          </a:xfrm>
        </p:spPr>
        <p:txBody>
          <a:bodyPr>
            <a:noAutofit/>
          </a:bodyPr>
          <a:lstStyle/>
          <a:p>
            <a:pPr algn="ctr"/>
            <a:r>
              <a:rPr lang="uk-UA" sz="2800" b="1" i="1" dirty="0" err="1" smtClean="0">
                <a:solidFill>
                  <a:schemeClr val="tx1">
                    <a:lumMod val="95000"/>
                    <a:lumOff val="5000"/>
                  </a:schemeClr>
                </a:solidFill>
                <a:latin typeface="Times New Roman" pitchFamily="18" charset="0"/>
                <a:cs typeface="Times New Roman" pitchFamily="18" charset="0"/>
              </a:rPr>
              <a:t>Самовправи</a:t>
            </a:r>
            <a:r>
              <a:rPr lang="uk-UA" sz="2800" i="1" dirty="0" smtClean="0">
                <a:solidFill>
                  <a:schemeClr val="tx1">
                    <a:lumMod val="95000"/>
                    <a:lumOff val="5000"/>
                  </a:schemeClr>
                </a:solidFill>
                <a:latin typeface="Times New Roman" pitchFamily="18" charset="0"/>
                <a:cs typeface="Times New Roman" pitchFamily="18" charset="0"/>
              </a:rPr>
              <a:t> - </a:t>
            </a:r>
            <a:r>
              <a:rPr lang="uk-UA" sz="2800" dirty="0" smtClean="0">
                <a:solidFill>
                  <a:schemeClr val="tx1">
                    <a:lumMod val="95000"/>
                    <a:lumOff val="5000"/>
                  </a:schemeClr>
                </a:solidFill>
                <a:latin typeface="Times New Roman" pitchFamily="18" charset="0"/>
                <a:cs typeface="Times New Roman" pitchFamily="18" charset="0"/>
              </a:rPr>
              <a:t>один із методів формування стабільних</a:t>
            </a:r>
            <a:r>
              <a:rPr lang="ru-RU" sz="2800" dirty="0" smtClean="0">
                <a:solidFill>
                  <a:schemeClr val="tx1">
                    <a:lumMod val="95000"/>
                    <a:lumOff val="5000"/>
                  </a:schemeClr>
                </a:solidFill>
                <a:latin typeface="Times New Roman" pitchFamily="18" charset="0"/>
                <a:cs typeface="Times New Roman" pitchFamily="18" charset="0"/>
              </a:rPr>
              <a:t> норм </a:t>
            </a:r>
            <a:r>
              <a:rPr lang="uk-UA" sz="2800" dirty="0" smtClean="0">
                <a:solidFill>
                  <a:schemeClr val="tx1">
                    <a:lumMod val="95000"/>
                    <a:lumOff val="5000"/>
                  </a:schemeClr>
                </a:solidFill>
                <a:latin typeface="Times New Roman" pitchFamily="18" charset="0"/>
                <a:cs typeface="Times New Roman" pitchFamily="18" charset="0"/>
              </a:rPr>
              <a:t>та</a:t>
            </a:r>
            <a:r>
              <a:rPr lang="ru-RU" sz="2800" dirty="0" smtClean="0">
                <a:solidFill>
                  <a:schemeClr val="tx1">
                    <a:lumMod val="95000"/>
                    <a:lumOff val="5000"/>
                  </a:schemeClr>
                </a:solidFill>
                <a:latin typeface="Times New Roman" pitchFamily="18" charset="0"/>
                <a:cs typeface="Times New Roman" pitchFamily="18" charset="0"/>
              </a:rPr>
              <a:t> правил </a:t>
            </a:r>
            <a:r>
              <a:rPr lang="uk-UA" sz="2800" dirty="0" smtClean="0">
                <a:solidFill>
                  <a:schemeClr val="tx1">
                    <a:lumMod val="95000"/>
                    <a:lumOff val="5000"/>
                  </a:schemeClr>
                </a:solidFill>
                <a:latin typeface="Times New Roman" pitchFamily="18" charset="0"/>
                <a:cs typeface="Times New Roman" pitchFamily="18" charset="0"/>
              </a:rPr>
              <a:t>поведінки, який ґрунтується на систематичному викові цілеспрямованих дій і вправ з метою закріплення конкретних навичок і рис характеру.</a:t>
            </a:r>
            <a:endParaRPr lang="ru-RU" sz="2800" dirty="0">
              <a:solidFill>
                <a:schemeClr val="tx1">
                  <a:lumMod val="95000"/>
                  <a:lumOff val="5000"/>
                </a:schemeClr>
              </a:solidFill>
              <a:latin typeface="Times New Roman" pitchFamily="18" charset="0"/>
              <a:cs typeface="Times New Roman" pitchFamily="18" charset="0"/>
            </a:endParaRPr>
          </a:p>
        </p:txBody>
      </p:sp>
      <p:pic>
        <p:nvPicPr>
          <p:cNvPr id="11" name="Содержимое 10" descr="1329850368_fizkult.jpg"/>
          <p:cNvPicPr>
            <a:picLocks noGrp="1" noChangeAspect="1"/>
          </p:cNvPicPr>
          <p:nvPr>
            <p:ph sz="half" idx="2"/>
          </p:nvPr>
        </p:nvPicPr>
        <p:blipFill>
          <a:blip r:embed="rId2"/>
          <a:stretch>
            <a:fillRect/>
          </a:stretch>
        </p:blipFill>
        <p:spPr>
          <a:xfrm>
            <a:off x="4571999" y="2204863"/>
            <a:ext cx="4321973" cy="44443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146" name="Picture 2" descr="Картинки по запросу самовправ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04864"/>
            <a:ext cx="3384376" cy="4444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plus(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712968" cy="1938992"/>
          </a:xfrm>
          <a:prstGeom prst="rect">
            <a:avLst/>
          </a:prstGeom>
        </p:spPr>
        <p:txBody>
          <a:bodyPr wrap="square">
            <a:spAutoFit/>
          </a:bodyPr>
          <a:lstStyle/>
          <a:p>
            <a:r>
              <a:rPr lang="uk-UA" sz="2400" b="1" i="1" dirty="0">
                <a:solidFill>
                  <a:schemeClr val="tx1">
                    <a:lumMod val="95000"/>
                    <a:lumOff val="5000"/>
                  </a:schemeClr>
                </a:solidFill>
                <a:latin typeface="Times New Roman" pitchFamily="18" charset="0"/>
                <a:cs typeface="Times New Roman" pitchFamily="18" charset="0"/>
              </a:rPr>
              <a:t>Самозвіт</a:t>
            </a:r>
            <a:r>
              <a:rPr lang="uk-UA" sz="2400" i="1" dirty="0">
                <a:solidFill>
                  <a:schemeClr val="tx1">
                    <a:lumMod val="95000"/>
                    <a:lumOff val="5000"/>
                  </a:schemeClr>
                </a:solidFill>
                <a:latin typeface="Times New Roman" pitchFamily="18" charset="0"/>
                <a:cs typeface="Times New Roman" pitchFamily="18" charset="0"/>
              </a:rPr>
              <a:t> — </a:t>
            </a:r>
            <a:r>
              <a:rPr lang="uk-UA" sz="2400" dirty="0">
                <a:solidFill>
                  <a:schemeClr val="tx1">
                    <a:lumMod val="95000"/>
                    <a:lumOff val="5000"/>
                  </a:schemeClr>
                </a:solidFill>
                <a:latin typeface="Times New Roman" pitchFamily="18" charset="0"/>
                <a:cs typeface="Times New Roman" pitchFamily="18" charset="0"/>
              </a:rPr>
              <a:t>критичне </a:t>
            </a:r>
            <a:r>
              <a:rPr lang="uk-UA" sz="2400" dirty="0" err="1">
                <a:solidFill>
                  <a:schemeClr val="tx1">
                    <a:lumMod val="95000"/>
                    <a:lumOff val="5000"/>
                  </a:schemeClr>
                </a:solidFill>
                <a:latin typeface="Times New Roman" pitchFamily="18" charset="0"/>
                <a:cs typeface="Times New Roman" pitchFamily="18" charset="0"/>
              </a:rPr>
              <a:t>самозвітування</a:t>
            </a:r>
            <a:r>
              <a:rPr lang="uk-UA" sz="2400" dirty="0">
                <a:solidFill>
                  <a:schemeClr val="tx1">
                    <a:lumMod val="95000"/>
                    <a:lumOff val="5000"/>
                  </a:schemeClr>
                </a:solidFill>
                <a:latin typeface="Times New Roman" pitchFamily="18" charset="0"/>
                <a:cs typeface="Times New Roman" pitchFamily="18" charset="0"/>
              </a:rPr>
              <a:t> особистості у формі щоденникового запису або усної мови про свої вчинки і дії. Самозвіт тісно пов'язаний із самоаналізом, тобто з формою са­мокритичної оцінки особистості при здійсненні певних вчинків або дій.</a:t>
            </a:r>
            <a:endParaRPr lang="ru-RU" sz="2400" dirty="0"/>
          </a:p>
        </p:txBody>
      </p:sp>
      <p:pic>
        <p:nvPicPr>
          <p:cNvPr id="7170" name="Picture 2" descr="Картинки по запросу самоотч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48880"/>
            <a:ext cx="7704856" cy="4344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4032448" cy="6124754"/>
          </a:xfrm>
          <a:prstGeom prst="rect">
            <a:avLst/>
          </a:prstGeom>
        </p:spPr>
        <p:txBody>
          <a:bodyPr wrap="square">
            <a:spAutoFit/>
          </a:bodyPr>
          <a:lstStyle/>
          <a:p>
            <a:r>
              <a:rPr lang="uk-UA" sz="2800" b="1" i="1" dirty="0">
                <a:solidFill>
                  <a:schemeClr val="tx1">
                    <a:lumMod val="95000"/>
                    <a:lumOff val="5000"/>
                  </a:schemeClr>
                </a:solidFill>
                <a:latin typeface="Times New Roman" pitchFamily="18" charset="0"/>
                <a:cs typeface="Times New Roman" pitchFamily="18" charset="0"/>
              </a:rPr>
              <a:t>Самоконтроль</a:t>
            </a:r>
            <a:r>
              <a:rPr lang="uk-UA" sz="2800" i="1" dirty="0">
                <a:solidFill>
                  <a:schemeClr val="tx1">
                    <a:lumMod val="95000"/>
                    <a:lumOff val="5000"/>
                  </a:schemeClr>
                </a:solidFill>
                <a:latin typeface="Times New Roman" pitchFamily="18" charset="0"/>
                <a:cs typeface="Times New Roman" pitchFamily="18" charset="0"/>
              </a:rPr>
              <a:t> - </a:t>
            </a:r>
            <a:r>
              <a:rPr lang="uk-UA" sz="2800" dirty="0">
                <a:solidFill>
                  <a:schemeClr val="tx1">
                    <a:lumMod val="95000"/>
                    <a:lumOff val="5000"/>
                  </a:schemeClr>
                </a:solidFill>
                <a:latin typeface="Times New Roman" pitchFamily="18" charset="0"/>
                <a:cs typeface="Times New Roman" pitchFamily="18" charset="0"/>
              </a:rPr>
              <a:t>визначається як форма </a:t>
            </a:r>
            <a:r>
              <a:rPr lang="uk-UA" sz="2800" dirty="0" err="1">
                <a:solidFill>
                  <a:schemeClr val="tx1">
                    <a:lumMod val="95000"/>
                    <a:lumOff val="5000"/>
                  </a:schemeClr>
                </a:solidFill>
                <a:latin typeface="Times New Roman" pitchFamily="18" charset="0"/>
                <a:cs typeface="Times New Roman" pitchFamily="18" charset="0"/>
              </a:rPr>
              <a:t>самообліку</a:t>
            </a:r>
            <a:r>
              <a:rPr lang="uk-UA" sz="2800" dirty="0">
                <a:solidFill>
                  <a:schemeClr val="tx1">
                    <a:lumMod val="95000"/>
                    <a:lumOff val="5000"/>
                  </a:schemeClr>
                </a:solidFill>
                <a:latin typeface="Times New Roman" pitchFamily="18" charset="0"/>
                <a:cs typeface="Times New Roman" pitchFamily="18" charset="0"/>
              </a:rPr>
              <a:t> і власної оцінки результатів психічного самовиховання з наступною корекцією дій і поведінки особистості; Самоконтроль є вихідною основою вдосконалення фізичних і моральних якостей особистості.</a:t>
            </a:r>
            <a:endParaRPr lang="ru-RU" sz="2800" dirty="0"/>
          </a:p>
        </p:txBody>
      </p:sp>
      <p:pic>
        <p:nvPicPr>
          <p:cNvPr id="8194" name="Picture 2" descr="Картинки по запросу самоконтро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2656"/>
            <a:ext cx="3440844" cy="29249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самоконтро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44" y="3501008"/>
            <a:ext cx="3240360" cy="3087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48464" cy="4525963"/>
          </a:xfrm>
        </p:spPr>
        <p:txBody>
          <a:bodyPr/>
          <a:lstStyle/>
          <a:p>
            <a:pPr marL="0" indent="0">
              <a:buNone/>
            </a:pPr>
            <a:r>
              <a:rPr lang="uk-UA" b="1" dirty="0" smtClean="0">
                <a:solidFill>
                  <a:schemeClr val="accent3">
                    <a:lumMod val="50000"/>
                  </a:schemeClr>
                </a:solidFill>
                <a:effectLst>
                  <a:outerShdw blurRad="38100" dist="38100" dir="2700000" algn="tl">
                    <a:srgbClr val="000000">
                      <a:alpha val="43137"/>
                    </a:srgbClr>
                  </a:outerShdw>
                </a:effectLst>
              </a:rPr>
              <a:t>Саморегуляція –важливий фактор успіху у житті людини. Люди з розвиненою </a:t>
            </a:r>
            <a:r>
              <a:rPr lang="uk-UA" b="1" dirty="0" err="1" smtClean="0">
                <a:solidFill>
                  <a:schemeClr val="accent3">
                    <a:lumMod val="50000"/>
                  </a:schemeClr>
                </a:solidFill>
                <a:effectLst>
                  <a:outerShdw blurRad="38100" dist="38100" dir="2700000" algn="tl">
                    <a:srgbClr val="000000">
                      <a:alpha val="43137"/>
                    </a:srgbClr>
                  </a:outerShdw>
                </a:effectLst>
              </a:rPr>
              <a:t>соморегуляцією</a:t>
            </a:r>
            <a:r>
              <a:rPr lang="uk-UA" b="1" dirty="0" smtClean="0">
                <a:solidFill>
                  <a:schemeClr val="accent3">
                    <a:lumMod val="50000"/>
                  </a:schemeClr>
                </a:solidFill>
                <a:effectLst>
                  <a:outerShdw blurRad="38100" dist="38100" dir="2700000" algn="tl">
                    <a:srgbClr val="000000">
                      <a:alpha val="43137"/>
                    </a:srgbClr>
                  </a:outerShdw>
                </a:effectLst>
              </a:rPr>
              <a:t> досягають більшого успіху в роботі, навчанні і вони є більш благополучними.</a:t>
            </a:r>
            <a:endParaRPr lang="ru-RU" b="1" dirty="0">
              <a:solidFill>
                <a:schemeClr val="accent3">
                  <a:lumMod val="50000"/>
                </a:schemeClr>
              </a:solidFill>
              <a:effectLst>
                <a:outerShdw blurRad="38100" dist="38100" dir="2700000" algn="tl">
                  <a:srgbClr val="000000">
                    <a:alpha val="43137"/>
                  </a:srgbClr>
                </a:outerShdw>
              </a:effectLst>
            </a:endParaRPr>
          </a:p>
        </p:txBody>
      </p:sp>
      <p:pic>
        <p:nvPicPr>
          <p:cNvPr id="9218" name="Picture 2" descr="Картинки по запросу саморегуляция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48880"/>
            <a:ext cx="5832648" cy="388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01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dirty="0" smtClean="0"/>
              <a:t>Дякую за увагу!</a:t>
            </a:r>
            <a:endParaRPr lang="ru-RU" dirty="0"/>
          </a:p>
        </p:txBody>
      </p:sp>
      <p:pic>
        <p:nvPicPr>
          <p:cNvPr id="5" name="Содержимое 4" descr="1160.gif"/>
          <p:cNvPicPr>
            <a:picLocks noGrp="1" noChangeAspect="1"/>
          </p:cNvPicPr>
          <p:nvPr>
            <p:ph idx="1"/>
          </p:nvPr>
        </p:nvPicPr>
        <p:blipFill>
          <a:blip r:embed="rId2"/>
          <a:stretch>
            <a:fillRect/>
          </a:stretch>
        </p:blipFill>
        <p:spPr>
          <a:xfrm>
            <a:off x="3071802" y="1428736"/>
            <a:ext cx="2952765" cy="42207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3"/>
                                        </p:tgtEl>
                                        <p:attrNameLst>
                                          <p:attrName>style.fontStyle</p:attrName>
                                        </p:attrNameLst>
                                      </p:cBhvr>
                                      <p:to>
                                        <p:strVal val="normal"/>
                                      </p:to>
                                    </p:set>
                                    <p:set>
                                      <p:cBhvr override="childStyle">
                                        <p:cTn id="12" dur="indefinite"/>
                                        <p:tgtEl>
                                          <p:spTgt spid="3"/>
                                        </p:tgtEl>
                                        <p:attrNameLst>
                                          <p:attrName>style.fontWeight</p:attrName>
                                        </p:attrNameLst>
                                      </p:cBhvr>
                                      <p:to>
                                        <p:strVal val="bold"/>
                                      </p:to>
                                    </p:set>
                                    <p:set>
                                      <p:cBhvr override="childStyle">
                                        <p:cTn id="13" dur="indefinite"/>
                                        <p:tgtEl>
                                          <p:spTgt spid="3"/>
                                        </p:tgtEl>
                                        <p:attrNameLst>
                                          <p:attrName>style.textDecorationUnderline</p:attrName>
                                        </p:attrNameLst>
                                      </p:cBhvr>
                                      <p:to>
                                        <p:strVal val="false"/>
                                      </p:to>
                                    </p:set>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from="(-#ppt_w/2)" to="(#ppt_x)" calcmode="lin" valueType="num">
                                      <p:cBhvr>
                                        <p:cTn id="18" dur="600" fill="hold">
                                          <p:stCondLst>
                                            <p:cond delay="0"/>
                                          </p:stCondLst>
                                        </p:cTn>
                                        <p:tgtEl>
                                          <p:spTgt spid="5"/>
                                        </p:tgtEl>
                                        <p:attrNameLst>
                                          <p:attrName>ppt_x</p:attrName>
                                        </p:attrNameLst>
                                      </p:cBhvr>
                                    </p:anim>
                                    <p:anim from="0" to="-1.0" calcmode="lin" valueType="num">
                                      <p:cBhvr>
                                        <p:cTn id="19" dur="200" decel="50000" autoRev="1" fill="hold">
                                          <p:stCondLst>
                                            <p:cond delay="600"/>
                                          </p:stCondLst>
                                        </p:cTn>
                                        <p:tgtEl>
                                          <p:spTgt spid="5"/>
                                        </p:tgtEl>
                                        <p:attrNameLst>
                                          <p:attrName>xshear</p:attrName>
                                        </p:attrNameLst>
                                      </p:cBhvr>
                                    </p:anim>
                                    <p:animScale>
                                      <p:cBhvr>
                                        <p:cTn id="20" dur="200" decel="100000" autoRev="1" fill="hold">
                                          <p:stCondLst>
                                            <p:cond delay="600"/>
                                          </p:stCondLst>
                                        </p:cTn>
                                        <p:tgtEl>
                                          <p:spTgt spid="5"/>
                                        </p:tgtEl>
                                      </p:cBhvr>
                                      <p:from x="100000" y="100000"/>
                                      <p:to x="80000" y="100000"/>
                                    </p:animScale>
                                    <p:anim by="(#ppt_h/3+#ppt_w*0.1)" calcmode="lin" valueType="num">
                                      <p:cBhvr additive="sum">
                                        <p:cTn id="21"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pic>
        <p:nvPicPr>
          <p:cNvPr id="1026" name="Picture 2" descr="Картинки по запросу саморегуляция карт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573674"/>
            <a:ext cx="8291264" cy="51676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2512" y="260648"/>
            <a:ext cx="8144287" cy="1200329"/>
          </a:xfrm>
          <a:prstGeom prst="rect">
            <a:avLst/>
          </a:prstGeom>
        </p:spPr>
        <p:txBody>
          <a:bodyPr wrap="square">
            <a:spAutoFit/>
          </a:bodyPr>
          <a:lstStyle/>
          <a:p>
            <a:r>
              <a:rPr lang="uk-UA" sz="2400" b="1" dirty="0" smtClean="0">
                <a:effectLst>
                  <a:outerShdw blurRad="38100" dist="38100" dir="2700000" algn="tl">
                    <a:srgbClr val="000000">
                      <a:alpha val="43137"/>
                    </a:srgbClr>
                  </a:outerShdw>
                </a:effectLst>
                <a:latin typeface="Times New Roman" pitchFamily="18" charset="0"/>
                <a:cs typeface="Times New Roman" pitchFamily="18" charset="0"/>
              </a:rPr>
              <a:t>Психологічна </a:t>
            </a:r>
            <a:r>
              <a:rPr lang="uk-UA" sz="2400" b="1" dirty="0">
                <a:effectLst>
                  <a:outerShdw blurRad="38100" dist="38100" dir="2700000" algn="tl">
                    <a:srgbClr val="000000">
                      <a:alpha val="43137"/>
                    </a:srgbClr>
                  </a:outerShdw>
                </a:effectLst>
                <a:latin typeface="Times New Roman" pitchFamily="18" charset="0"/>
                <a:cs typeface="Times New Roman" pitchFamily="18" charset="0"/>
              </a:rPr>
              <a:t>саморегуляція </a:t>
            </a:r>
            <a:r>
              <a:rPr lang="uk-UA" sz="2400" dirty="0">
                <a:latin typeface="Times New Roman" pitchFamily="18" charset="0"/>
                <a:cs typeface="Times New Roman" pitchFamily="18" charset="0"/>
              </a:rPr>
              <a:t>– це здатність керувати своєю поведінкою на основі знань про свої психологічні особливості </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Нет описания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17486"/>
            <a:ext cx="3825426" cy="31409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kpfu.ru/portal/docs/F_1006690812/self_regu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4664"/>
            <a:ext cx="3681410" cy="307925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692696"/>
            <a:ext cx="4427984" cy="5016758"/>
          </a:xfrm>
          <a:prstGeom prst="rect">
            <a:avLst/>
          </a:prstGeom>
        </p:spPr>
        <p:txBody>
          <a:bodyPr wrap="square">
            <a:spAutoFit/>
          </a:bodyPr>
          <a:lstStyle/>
          <a:p>
            <a:r>
              <a:rPr lang="ru-RU" sz="3200" b="1" dirty="0"/>
              <a:t>Основа </a:t>
            </a:r>
            <a:r>
              <a:rPr lang="ru-RU" sz="3200" b="1" dirty="0" err="1"/>
              <a:t>саморегуляції</a:t>
            </a:r>
            <a:r>
              <a:rPr lang="ru-RU" sz="3200" b="1" dirty="0"/>
              <a:t> </a:t>
            </a:r>
            <a:r>
              <a:rPr lang="ru-RU" sz="3200" dirty="0"/>
              <a:t>- </a:t>
            </a:r>
            <a:r>
              <a:rPr lang="ru-RU" sz="3200" dirty="0" err="1"/>
              <a:t>це</a:t>
            </a:r>
            <a:r>
              <a:rPr lang="ru-RU" sz="3200" dirty="0"/>
              <a:t> </a:t>
            </a:r>
            <a:r>
              <a:rPr lang="ru-RU" sz="3200" dirty="0" err="1"/>
              <a:t>вміння</a:t>
            </a:r>
            <a:r>
              <a:rPr lang="ru-RU" sz="3200" dirty="0"/>
              <a:t> </a:t>
            </a:r>
            <a:r>
              <a:rPr lang="ru-RU" sz="3200" dirty="0" err="1"/>
              <a:t>спостерігати</a:t>
            </a:r>
            <a:r>
              <a:rPr lang="ru-RU" sz="3200" dirty="0"/>
              <a:t> </a:t>
            </a:r>
            <a:r>
              <a:rPr lang="ru-RU" sz="3200" dirty="0" err="1"/>
              <a:t>своє</a:t>
            </a:r>
            <a:r>
              <a:rPr lang="ru-RU" sz="3200" dirty="0"/>
              <a:t> </a:t>
            </a:r>
            <a:r>
              <a:rPr lang="ru-RU" sz="3200" dirty="0" err="1"/>
              <a:t>тіло</a:t>
            </a:r>
            <a:r>
              <a:rPr lang="ru-RU" sz="3200" dirty="0"/>
              <a:t>, </a:t>
            </a:r>
            <a:r>
              <a:rPr lang="ru-RU" sz="3200" dirty="0" err="1"/>
              <a:t>почуття</a:t>
            </a:r>
            <a:r>
              <a:rPr lang="ru-RU" sz="3200" dirty="0"/>
              <a:t> і думки. І </a:t>
            </a:r>
            <a:r>
              <a:rPr lang="ru-RU" sz="3200" dirty="0" err="1"/>
              <a:t>якщо</a:t>
            </a:r>
            <a:r>
              <a:rPr lang="ru-RU" sz="3200" dirty="0"/>
              <a:t> там </a:t>
            </a:r>
            <a:r>
              <a:rPr lang="ru-RU" sz="3200" dirty="0" err="1"/>
              <a:t>щось</a:t>
            </a:r>
            <a:r>
              <a:rPr lang="ru-RU" sz="3200" dirty="0"/>
              <a:t> </a:t>
            </a:r>
            <a:r>
              <a:rPr lang="ru-RU" sz="3200" dirty="0" err="1"/>
              <a:t>відбувається</a:t>
            </a:r>
            <a:r>
              <a:rPr lang="ru-RU" sz="3200" dirty="0"/>
              <a:t>, </a:t>
            </a:r>
            <a:r>
              <a:rPr lang="ru-RU" sz="3200" dirty="0" err="1"/>
              <a:t>що</a:t>
            </a:r>
            <a:r>
              <a:rPr lang="ru-RU" sz="3200" dirty="0"/>
              <a:t> Вам не </a:t>
            </a:r>
            <a:r>
              <a:rPr lang="ru-RU" sz="3200" dirty="0" err="1"/>
              <a:t>подобається</a:t>
            </a:r>
            <a:r>
              <a:rPr lang="ru-RU" sz="3200" dirty="0"/>
              <a:t>, то Ви могли б </a:t>
            </a:r>
            <a:r>
              <a:rPr lang="ru-RU" sz="3200" dirty="0" err="1"/>
              <a:t>це</a:t>
            </a:r>
            <a:r>
              <a:rPr lang="ru-RU" sz="3200" dirty="0"/>
              <a:t> </a:t>
            </a:r>
            <a:r>
              <a:rPr lang="ru-RU" sz="3200" dirty="0" err="1"/>
              <a:t>поправити</a:t>
            </a:r>
            <a:r>
              <a:rPr lang="ru-RU" sz="3200" dirty="0"/>
              <a:t> в будь-</a:t>
            </a:r>
            <a:r>
              <a:rPr lang="ru-RU" sz="3200" dirty="0" err="1"/>
              <a:t>який</a:t>
            </a:r>
            <a:r>
              <a:rPr lang="ru-RU" sz="3200" dirty="0"/>
              <a:t> момент часу, до того як </a:t>
            </a:r>
            <a:r>
              <a:rPr lang="ru-RU" sz="3200" dirty="0" err="1"/>
              <a:t>це</a:t>
            </a:r>
            <a:r>
              <a:rPr lang="ru-RU" sz="3200" dirty="0"/>
              <a:t> </a:t>
            </a:r>
            <a:r>
              <a:rPr lang="ru-RU" sz="3200" dirty="0" err="1"/>
              <a:t>розгорнеться</a:t>
            </a:r>
            <a:r>
              <a:rPr lang="ru-RU" sz="3200" dirty="0"/>
              <a:t> на </a:t>
            </a:r>
            <a:r>
              <a:rPr lang="ru-RU" sz="3200" dirty="0" err="1"/>
              <a:t>фізиці</a:t>
            </a:r>
            <a:r>
              <a:rPr lang="ru-RU" sz="3200" dirty="0"/>
              <a:t>. </a:t>
            </a:r>
          </a:p>
        </p:txBody>
      </p:sp>
    </p:spTree>
    <p:extLst>
      <p:ext uri="{BB962C8B-B14F-4D97-AF65-F5344CB8AC3E}">
        <p14:creationId xmlns:p14="http://schemas.microsoft.com/office/powerpoint/2010/main" val="2665030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05" y="0"/>
            <a:ext cx="7773338" cy="1020113"/>
          </a:xfrm>
        </p:spPr>
        <p:txBody>
          <a:bodyPr/>
          <a:lstStyle/>
          <a:p>
            <a:r>
              <a:rPr lang="ru-RU" i="1" dirty="0" err="1" smtClean="0">
                <a:solidFill>
                  <a:schemeClr val="tx1">
                    <a:lumMod val="95000"/>
                    <a:lumOff val="5000"/>
                  </a:schemeClr>
                </a:solidFill>
                <a:effectLst>
                  <a:outerShdw blurRad="38100" dist="38100" dir="2700000" algn="tl">
                    <a:srgbClr val="000000">
                      <a:alpha val="43137"/>
                    </a:srgbClr>
                  </a:outerShdw>
                </a:effectLst>
              </a:rPr>
              <a:t>Саморегуля</a:t>
            </a:r>
            <a:r>
              <a:rPr lang="uk-UA" i="1" dirty="0" err="1" smtClean="0">
                <a:solidFill>
                  <a:schemeClr val="tx1">
                    <a:lumMod val="95000"/>
                    <a:lumOff val="5000"/>
                  </a:schemeClr>
                </a:solidFill>
                <a:effectLst>
                  <a:outerShdw blurRad="38100" dist="38100" dir="2700000" algn="tl">
                    <a:srgbClr val="000000">
                      <a:alpha val="43137"/>
                    </a:srgbClr>
                  </a:outerShdw>
                </a:effectLst>
              </a:rPr>
              <a:t>ція</a:t>
            </a:r>
            <a:endParaRPr lang="ru-RU" i="1" dirty="0">
              <a:solidFill>
                <a:schemeClr val="tx1">
                  <a:lumMod val="95000"/>
                  <a:lumOff val="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84498" y="908547"/>
            <a:ext cx="8568952" cy="3424107"/>
          </a:xfrm>
        </p:spPr>
        <p:txBody>
          <a:bodyPr/>
          <a:lstStyle/>
          <a:p>
            <a:pPr>
              <a:buFont typeface="Wingdings" panose="05000000000000000000" pitchFamily="2" charset="2"/>
              <a:buChar char="Ø"/>
            </a:pPr>
            <a:r>
              <a:rPr lang="uk-UA" dirty="0" smtClean="0">
                <a:solidFill>
                  <a:schemeClr val="tx1"/>
                </a:solidFill>
              </a:rPr>
              <a:t>Управління людиною своїми емоціями, думками, переживаннями;</a:t>
            </a:r>
          </a:p>
          <a:p>
            <a:pPr>
              <a:buFont typeface="Wingdings" panose="05000000000000000000" pitchFamily="2" charset="2"/>
              <a:buChar char="Ø"/>
            </a:pPr>
            <a:r>
              <a:rPr lang="uk-UA" dirty="0" smtClean="0">
                <a:solidFill>
                  <a:schemeClr val="tx1"/>
                </a:solidFill>
              </a:rPr>
              <a:t>Цілеспрямована зміна яка окремих психофізіологічних функцій, так і нервово-психічних станів в цілому;</a:t>
            </a:r>
          </a:p>
          <a:p>
            <a:pPr>
              <a:buFont typeface="Wingdings" panose="05000000000000000000" pitchFamily="2" charset="2"/>
              <a:buChar char="Ø"/>
            </a:pPr>
            <a:r>
              <a:rPr lang="uk-UA" dirty="0" smtClean="0">
                <a:solidFill>
                  <a:schemeClr val="tx1"/>
                </a:solidFill>
              </a:rPr>
              <a:t>Внутрішня регуляція поведінкової активності людини.</a:t>
            </a:r>
          </a:p>
          <a:p>
            <a:pPr>
              <a:buFontTx/>
              <a:buChar char="-"/>
            </a:pPr>
            <a:endParaRPr lang="ru-RU" dirty="0"/>
          </a:p>
        </p:txBody>
      </p:sp>
      <p:pic>
        <p:nvPicPr>
          <p:cNvPr id="20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78" y="4221088"/>
            <a:ext cx="35987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Картинки по запросу картинки со взрывающимся мозг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41" y="4221088"/>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09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Три </a:t>
            </a:r>
            <a:r>
              <a:rPr lang="uk-UA" dirty="0" smtClean="0"/>
              <a:t>основні типи механізмів саморегуляції</a:t>
            </a:r>
            <a:endParaRPr lang="ru-RU" dirty="0"/>
          </a:p>
        </p:txBody>
      </p:sp>
      <p:sp>
        <p:nvSpPr>
          <p:cNvPr id="6" name="Прямоугольник с двумя скругленными противолежащими углами 5"/>
          <p:cNvSpPr/>
          <p:nvPr/>
        </p:nvSpPr>
        <p:spPr>
          <a:xfrm>
            <a:off x="179512" y="1556792"/>
            <a:ext cx="8784976" cy="172819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1-й тип </a:t>
            </a:r>
            <a:r>
              <a:rPr lang="uk-UA" dirty="0"/>
              <a:t>б</a:t>
            </a:r>
            <a:r>
              <a:rPr lang="uk-UA" dirty="0" smtClean="0"/>
              <a:t>азується на співвідношенні активності, яка циркулює в мозку, та активністю, яка знаходить вихід за межі мозку. У випадках, коли кількість імпульсів, які циркулюють у мозку людини, переживає кількість, що знаходять  вихід у зовнішній простір, напруженість психічної активності зменшується, коли кількість імпульсів, які знаходять вихід, перевищує. Тоді психіка людини перебуває в стані значно меншого напруження.   </a:t>
            </a:r>
            <a:endParaRPr lang="ru-RU" dirty="0"/>
          </a:p>
        </p:txBody>
      </p:sp>
      <p:sp>
        <p:nvSpPr>
          <p:cNvPr id="7" name="Прямоугольник с двумя скругленными противолежащими углами 6"/>
          <p:cNvSpPr/>
          <p:nvPr/>
        </p:nvSpPr>
        <p:spPr>
          <a:xfrm>
            <a:off x="184804" y="3424138"/>
            <a:ext cx="8779684" cy="158417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2-й тип. Цей тип механізму психічної саморегуляції </a:t>
            </a:r>
            <a:r>
              <a:rPr lang="uk-UA" dirty="0" err="1" smtClean="0"/>
              <a:t>пов</a:t>
            </a:r>
            <a:r>
              <a:rPr lang="en-US" dirty="0" smtClean="0"/>
              <a:t>’</a:t>
            </a:r>
            <a:r>
              <a:rPr lang="uk-UA" dirty="0" err="1" smtClean="0"/>
              <a:t>язаний</a:t>
            </a:r>
            <a:r>
              <a:rPr lang="uk-UA" dirty="0" smtClean="0"/>
              <a:t> зі зміною параметрів дихання людини, що призводить до припливу нервової </a:t>
            </a:r>
            <a:r>
              <a:rPr lang="uk-UA" dirty="0" err="1" smtClean="0"/>
              <a:t>імпульсації</a:t>
            </a:r>
            <a:r>
              <a:rPr lang="uk-UA" dirty="0" smtClean="0"/>
              <a:t> та змінює психічне напруження. </a:t>
            </a:r>
            <a:endParaRPr lang="ru-RU" dirty="0"/>
          </a:p>
        </p:txBody>
      </p:sp>
      <p:sp>
        <p:nvSpPr>
          <p:cNvPr id="8" name="Прямоугольник с двумя скругленными противолежащими углами 7"/>
          <p:cNvSpPr/>
          <p:nvPr/>
        </p:nvSpPr>
        <p:spPr>
          <a:xfrm>
            <a:off x="205733" y="5147468"/>
            <a:ext cx="8784976" cy="158417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smtClean="0"/>
              <a:t>3-й тип базується на </a:t>
            </a:r>
            <a:r>
              <a:rPr lang="uk-UA" dirty="0" err="1" smtClean="0"/>
              <a:t>взяємозв</a:t>
            </a:r>
            <a:r>
              <a:rPr lang="en-US" dirty="0"/>
              <a:t> ’ </a:t>
            </a:r>
            <a:r>
              <a:rPr lang="uk-UA" dirty="0" err="1" smtClean="0"/>
              <a:t>язку</a:t>
            </a:r>
            <a:r>
              <a:rPr lang="uk-UA" dirty="0" smtClean="0"/>
              <a:t> її психологічного стану та реагуванні психіки на сигнали та умови зовнішнього середовища . Практичне застосування цієї закономірності дозволяє людині стимулювати активність своєї психіки.</a:t>
            </a:r>
            <a:endParaRPr lang="ru-RU" dirty="0"/>
          </a:p>
        </p:txBody>
      </p:sp>
    </p:spTree>
    <p:extLst>
      <p:ext uri="{BB962C8B-B14F-4D97-AF65-F5344CB8AC3E}">
        <p14:creationId xmlns:p14="http://schemas.microsoft.com/office/powerpoint/2010/main" val="107936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748" y="641780"/>
            <a:ext cx="4181678" cy="1596177"/>
          </a:xfrm>
        </p:spPr>
        <p:txBody>
          <a:bodyPr>
            <a:normAutofit/>
          </a:bodyPr>
          <a:lstStyle/>
          <a:p>
            <a:r>
              <a:rPr lang="uk-UA" sz="4800" dirty="0" smtClean="0">
                <a:effectLst>
                  <a:outerShdw blurRad="38100" dist="38100" dir="2700000" algn="tl">
                    <a:srgbClr val="000000">
                      <a:alpha val="43137"/>
                    </a:srgbClr>
                  </a:outerShdw>
                </a:effectLst>
              </a:rPr>
              <a:t>Сила волі</a:t>
            </a:r>
            <a:endParaRPr lang="ru-RU" sz="4800"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07504" y="3210694"/>
            <a:ext cx="5256584" cy="3318661"/>
          </a:xfrm>
        </p:spPr>
        <p:txBody>
          <a:bodyPr>
            <a:noAutofit/>
          </a:bodyPr>
          <a:lstStyle/>
          <a:p>
            <a:pPr marL="0" indent="0">
              <a:buNone/>
            </a:pPr>
            <a:r>
              <a:rPr lang="ru-RU" sz="2200" dirty="0" smtClean="0">
                <a:solidFill>
                  <a:schemeClr val="tx1"/>
                </a:solidFill>
                <a:latin typeface="Comic Sans MS" panose="030F0702030302020204" pitchFamily="66" charset="0"/>
                <a:cs typeface="Times New Roman" panose="02020603050405020304" pitchFamily="18" charset="0"/>
              </a:rPr>
              <a:t>Волю </a:t>
            </a:r>
            <a:r>
              <a:rPr lang="ru-RU" sz="2200" dirty="0">
                <a:solidFill>
                  <a:schemeClr val="tx1"/>
                </a:solidFill>
                <a:latin typeface="Comic Sans MS" panose="030F0702030302020204" pitchFamily="66" charset="0"/>
                <a:cs typeface="Times New Roman" panose="02020603050405020304" pitchFamily="18" charset="0"/>
              </a:rPr>
              <a:t>в </a:t>
            </a:r>
            <a:r>
              <a:rPr lang="ru-RU" sz="2200" dirty="0" err="1">
                <a:solidFill>
                  <a:schemeClr val="tx1"/>
                </a:solidFill>
                <a:latin typeface="Comic Sans MS" panose="030F0702030302020204" pitchFamily="66" charset="0"/>
                <a:cs typeface="Times New Roman" panose="02020603050405020304" pitchFamily="18" charset="0"/>
              </a:rPr>
              <a:t>психології</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найчастіше</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визначають</a:t>
            </a:r>
            <a:r>
              <a:rPr lang="ru-RU" sz="2200" dirty="0">
                <a:solidFill>
                  <a:schemeClr val="tx1"/>
                </a:solidFill>
                <a:latin typeface="Comic Sans MS" panose="030F0702030302020204" pitchFamily="66" charset="0"/>
                <a:cs typeface="Times New Roman" panose="02020603050405020304" pitchFamily="18" charset="0"/>
              </a:rPr>
              <a:t> </a:t>
            </a:r>
            <a:r>
              <a:rPr lang="ru-RU" sz="2200" dirty="0" smtClean="0">
                <a:solidFill>
                  <a:schemeClr val="tx1"/>
                </a:solidFill>
                <a:latin typeface="Comic Sans MS" panose="030F0702030302020204" pitchFamily="66" charset="0"/>
                <a:cs typeface="Times New Roman" panose="02020603050405020304" pitchFamily="18" charset="0"/>
              </a:rPr>
              <a:t>через:</a:t>
            </a:r>
          </a:p>
          <a:p>
            <a:pPr>
              <a:buFont typeface="Wingdings" panose="05000000000000000000" pitchFamily="2" charset="2"/>
              <a:buChar char="Ø"/>
            </a:pPr>
            <a:r>
              <a:rPr lang="ru-RU" sz="2200" dirty="0" err="1" smtClean="0">
                <a:solidFill>
                  <a:schemeClr val="tx1"/>
                </a:solidFill>
                <a:latin typeface="Comic Sans MS" panose="030F0702030302020204" pitchFamily="66" charset="0"/>
                <a:cs typeface="Times New Roman" panose="02020603050405020304" pitchFamily="18" charset="0"/>
              </a:rPr>
              <a:t>довільну</a:t>
            </a:r>
            <a:r>
              <a:rPr lang="ru-RU" sz="2200" dirty="0" smtClean="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регуляцію</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smtClean="0">
                <a:solidFill>
                  <a:schemeClr val="tx1"/>
                </a:solidFill>
                <a:latin typeface="Comic Sans MS" panose="030F0702030302020204" pitchFamily="66" charset="0"/>
                <a:cs typeface="Times New Roman" panose="02020603050405020304" pitchFamily="18" charset="0"/>
              </a:rPr>
              <a:t>поведінки</a:t>
            </a:r>
            <a:r>
              <a:rPr lang="ru-RU" sz="2200" dirty="0">
                <a:solidFill>
                  <a:schemeClr val="tx1"/>
                </a:solidFill>
                <a:latin typeface="Comic Sans MS" panose="030F0702030302020204" pitchFamily="66" charset="0"/>
                <a:cs typeface="Times New Roman" panose="02020603050405020304" pitchFamily="18" charset="0"/>
              </a:rPr>
              <a:t>;</a:t>
            </a:r>
            <a:r>
              <a:rPr lang="ru-RU" sz="2200" dirty="0" smtClean="0">
                <a:solidFill>
                  <a:schemeClr val="tx1"/>
                </a:solidFill>
                <a:latin typeface="Comic Sans MS" panose="030F0702030302020204" pitchFamily="66" charset="0"/>
                <a:cs typeface="Times New Roman" panose="02020603050405020304" pitchFamily="18" charset="0"/>
              </a:rPr>
              <a:t> </a:t>
            </a:r>
          </a:p>
          <a:p>
            <a:pPr>
              <a:buFont typeface="Wingdings" panose="05000000000000000000" pitchFamily="2" charset="2"/>
              <a:buChar char="Ø"/>
            </a:pPr>
            <a:r>
              <a:rPr lang="ru-RU" sz="2200" dirty="0" smtClean="0">
                <a:solidFill>
                  <a:schemeClr val="tx1"/>
                </a:solidFill>
                <a:latin typeface="Comic Sans MS" panose="030F0702030302020204" pitchFamily="66" charset="0"/>
                <a:cs typeface="Times New Roman" panose="02020603050405020304" pitchFamily="18" charset="0"/>
              </a:rPr>
              <a:t>через </a:t>
            </a:r>
            <a:r>
              <a:rPr lang="ru-RU" sz="2200" dirty="0" err="1">
                <a:solidFill>
                  <a:schemeClr val="tx1"/>
                </a:solidFill>
                <a:latin typeface="Comic Sans MS" panose="030F0702030302020204" pitchFamily="66" charset="0"/>
                <a:cs typeface="Times New Roman" panose="02020603050405020304" pitchFamily="18" charset="0"/>
              </a:rPr>
              <a:t>вольові</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якості</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особистості</a:t>
            </a:r>
            <a:r>
              <a:rPr lang="ru-RU" sz="2200" dirty="0">
                <a:solidFill>
                  <a:schemeClr val="tx1"/>
                </a:solidFill>
                <a:latin typeface="Comic Sans MS" panose="030F0702030302020204" pitchFamily="66" charset="0"/>
                <a:cs typeface="Times New Roman" panose="02020603050405020304" pitchFamily="18" charset="0"/>
              </a:rPr>
              <a:t> (</a:t>
            </a:r>
            <a:r>
              <a:rPr lang="en-US" sz="2200" dirty="0" err="1">
                <a:solidFill>
                  <a:schemeClr val="tx1"/>
                </a:solidFill>
                <a:latin typeface="Comic Sans MS" panose="030F0702030302020204" pitchFamily="66" charset="0"/>
                <a:cs typeface="Times New Roman" panose="02020603050405020304" pitchFamily="18" charset="0"/>
              </a:rPr>
              <a:t>i</a:t>
            </a:r>
            <a:r>
              <a:rPr lang="ru-RU" sz="2200" dirty="0" err="1">
                <a:solidFill>
                  <a:schemeClr val="tx1"/>
                </a:solidFill>
                <a:latin typeface="Comic Sans MS" panose="030F0702030302020204" pitchFamily="66" charset="0"/>
                <a:cs typeface="Times New Roman" panose="02020603050405020304" pitchFamily="18" charset="0"/>
              </a:rPr>
              <a:t>ніціативність</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самовладання</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витримку</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smtClean="0">
                <a:solidFill>
                  <a:schemeClr val="tx1"/>
                </a:solidFill>
                <a:latin typeface="Comic Sans MS" panose="030F0702030302020204" pitchFamily="66" charset="0"/>
                <a:cs typeface="Times New Roman" panose="02020603050405020304" pitchFamily="18" charset="0"/>
              </a:rPr>
              <a:t>наполегливість</a:t>
            </a:r>
            <a:r>
              <a:rPr lang="ru-RU" sz="2200" dirty="0" smtClean="0">
                <a:solidFill>
                  <a:schemeClr val="tx1"/>
                </a:solidFill>
                <a:latin typeface="Comic Sans MS" panose="030F0702030302020204" pitchFamily="66" charset="0"/>
                <a:cs typeface="Times New Roman" panose="02020603050405020304" pitchFamily="18" charset="0"/>
              </a:rPr>
              <a:t>); </a:t>
            </a:r>
          </a:p>
          <a:p>
            <a:pPr>
              <a:buFont typeface="Wingdings" panose="05000000000000000000" pitchFamily="2" charset="2"/>
              <a:buChar char="Ø"/>
            </a:pPr>
            <a:r>
              <a:rPr lang="ru-RU" sz="2200" dirty="0" smtClean="0">
                <a:solidFill>
                  <a:schemeClr val="tx1"/>
                </a:solidFill>
                <a:latin typeface="Comic Sans MS" panose="030F0702030302020204" pitchFamily="66" charset="0"/>
                <a:cs typeface="Times New Roman" panose="02020603050405020304" pitchFamily="18" charset="0"/>
              </a:rPr>
              <a:t>через </a:t>
            </a:r>
            <a:r>
              <a:rPr lang="ru-RU" sz="2200" dirty="0" err="1">
                <a:solidFill>
                  <a:schemeClr val="tx1"/>
                </a:solidFill>
                <a:latin typeface="Comic Sans MS" panose="030F0702030302020204" pitchFamily="66" charset="0"/>
                <a:cs typeface="Times New Roman" panose="02020603050405020304" pitchFamily="18" charset="0"/>
              </a:rPr>
              <a:t>вольові</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smtClean="0">
                <a:solidFill>
                  <a:schemeClr val="tx1"/>
                </a:solidFill>
                <a:latin typeface="Comic Sans MS" panose="030F0702030302020204" pitchFamily="66" charset="0"/>
                <a:cs typeface="Times New Roman" panose="02020603050405020304" pitchFamily="18" charset="0"/>
              </a:rPr>
              <a:t>дії</a:t>
            </a:r>
            <a:r>
              <a:rPr lang="ru-RU" sz="2200" dirty="0" smtClean="0">
                <a:solidFill>
                  <a:schemeClr val="tx1"/>
                </a:solidFill>
                <a:latin typeface="Comic Sans MS" panose="030F0702030302020204" pitchFamily="66" charset="0"/>
                <a:cs typeface="Times New Roman" panose="02020603050405020304" pitchFamily="18" charset="0"/>
              </a:rPr>
              <a:t> </a:t>
            </a:r>
            <a:r>
              <a:rPr lang="ru-RU" sz="2200" dirty="0">
                <a:solidFill>
                  <a:schemeClr val="tx1"/>
                </a:solidFill>
                <a:latin typeface="Comic Sans MS" panose="030F0702030302020204" pitchFamily="66" charset="0"/>
                <a:cs typeface="Times New Roman" panose="02020603050405020304" pitchFamily="18" charset="0"/>
              </a:rPr>
              <a:t>(</a:t>
            </a:r>
            <a:r>
              <a:rPr lang="ru-RU" sz="2200" dirty="0" err="1" smtClean="0">
                <a:solidFill>
                  <a:schemeClr val="tx1"/>
                </a:solidFill>
                <a:latin typeface="Comic Sans MS" panose="030F0702030302020204" pitchFamily="66" charset="0"/>
                <a:cs typeface="Times New Roman" panose="02020603050405020304" pitchFamily="18" charset="0"/>
              </a:rPr>
              <a:t>усвідомленість</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подолання</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перешкод</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цілеспрямованість</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ініціація</a:t>
            </a:r>
            <a:r>
              <a:rPr lang="ru-RU" sz="2200" dirty="0">
                <a:solidFill>
                  <a:schemeClr val="tx1"/>
                </a:solidFill>
                <a:latin typeface="Comic Sans MS" panose="030F0702030302020204" pitchFamily="66" charset="0"/>
                <a:cs typeface="Times New Roman" panose="02020603050405020304" pitchFamily="18" charset="0"/>
              </a:rPr>
              <a:t> </a:t>
            </a:r>
            <a:r>
              <a:rPr lang="ru-RU" sz="2200" dirty="0" err="1">
                <a:solidFill>
                  <a:schemeClr val="tx1"/>
                </a:solidFill>
                <a:latin typeface="Comic Sans MS" panose="030F0702030302020204" pitchFamily="66" charset="0"/>
                <a:cs typeface="Times New Roman" panose="02020603050405020304" pitchFamily="18" charset="0"/>
              </a:rPr>
              <a:t>дії</a:t>
            </a:r>
            <a:r>
              <a:rPr lang="ru-RU" sz="2200" dirty="0" smtClean="0">
                <a:solidFill>
                  <a:schemeClr val="tx1"/>
                </a:solidFill>
                <a:latin typeface="Comic Sans MS" panose="030F0702030302020204" pitchFamily="66" charset="0"/>
                <a:cs typeface="Times New Roman" panose="02020603050405020304" pitchFamily="18" charset="0"/>
              </a:rPr>
              <a:t>)</a:t>
            </a:r>
            <a:endParaRPr lang="ru-RU" sz="2200" dirty="0">
              <a:solidFill>
                <a:schemeClr val="tx1"/>
              </a:solidFill>
              <a:latin typeface="Comic Sans MS" panose="030F0702030302020204" pitchFamily="66" charset="0"/>
              <a:cs typeface="Times New Roman" panose="02020603050405020304" pitchFamily="18" charset="0"/>
            </a:endParaRPr>
          </a:p>
        </p:txBody>
      </p:sp>
      <p:sp>
        <p:nvSpPr>
          <p:cNvPr id="5" name="Прямоугольник 4"/>
          <p:cNvSpPr/>
          <p:nvPr/>
        </p:nvSpPr>
        <p:spPr>
          <a:xfrm>
            <a:off x="4664124" y="211140"/>
            <a:ext cx="4477141" cy="2462213"/>
          </a:xfrm>
          <a:prstGeom prst="rect">
            <a:avLst/>
          </a:prstGeom>
        </p:spPr>
        <p:txBody>
          <a:bodyPr wrap="square">
            <a:spAutoFit/>
          </a:bodyPr>
          <a:lstStyle/>
          <a:p>
            <a:r>
              <a:rPr lang="ru-RU" sz="2200" dirty="0" err="1">
                <a:latin typeface="Comic Sans MS" panose="030F0702030302020204" pitchFamily="66" charset="0"/>
                <a:cs typeface="Times New Roman" panose="02020603050405020304" pitchFamily="18" charset="0"/>
              </a:rPr>
              <a:t>Це</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свідоме</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управління</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людиною</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своєю</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діяльністю</a:t>
            </a:r>
            <a:r>
              <a:rPr lang="ru-RU" sz="2200" dirty="0">
                <a:latin typeface="Comic Sans MS" panose="030F0702030302020204" pitchFamily="66" charset="0"/>
                <a:cs typeface="Times New Roman" panose="02020603050405020304" pitchFamily="18" charset="0"/>
              </a:rPr>
              <a:t> та </a:t>
            </a:r>
            <a:r>
              <a:rPr lang="ru-RU" sz="2200" dirty="0" err="1">
                <a:latin typeface="Comic Sans MS" panose="030F0702030302020204" pitchFamily="66" charset="0"/>
                <a:cs typeface="Times New Roman" panose="02020603050405020304" pitchFamily="18" charset="0"/>
              </a:rPr>
              <a:t>поведінкою</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що</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виявляється</a:t>
            </a:r>
            <a:r>
              <a:rPr lang="ru-RU" sz="2200" dirty="0">
                <a:latin typeface="Comic Sans MS" panose="030F0702030302020204" pitchFamily="66" charset="0"/>
                <a:cs typeface="Times New Roman" panose="02020603050405020304" pitchFamily="18" charset="0"/>
              </a:rPr>
              <a:t> у </a:t>
            </a:r>
            <a:r>
              <a:rPr lang="ru-RU" sz="2200" dirty="0" err="1">
                <a:latin typeface="Comic Sans MS" panose="030F0702030302020204" pitchFamily="66" charset="0"/>
                <a:cs typeface="Times New Roman" panose="02020603050405020304" pitchFamily="18" charset="0"/>
              </a:rPr>
              <a:t>прийнятті</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рішення</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подоланні</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труднощів</a:t>
            </a:r>
            <a:r>
              <a:rPr lang="ru-RU" sz="2200" dirty="0">
                <a:latin typeface="Comic Sans MS" panose="030F0702030302020204" pitchFamily="66" charset="0"/>
                <a:cs typeface="Times New Roman" panose="02020603050405020304" pitchFamily="18" charset="0"/>
              </a:rPr>
              <a:t> і </a:t>
            </a:r>
            <a:r>
              <a:rPr lang="ru-RU" sz="2200" dirty="0" err="1">
                <a:latin typeface="Comic Sans MS" panose="030F0702030302020204" pitchFamily="66" charset="0"/>
                <a:cs typeface="Times New Roman" panose="02020603050405020304" pitchFamily="18" charset="0"/>
              </a:rPr>
              <a:t>перешкод</a:t>
            </a:r>
            <a:r>
              <a:rPr lang="ru-RU" sz="2200" dirty="0">
                <a:latin typeface="Comic Sans MS" panose="030F0702030302020204" pitchFamily="66" charset="0"/>
                <a:cs typeface="Times New Roman" panose="02020603050405020304" pitchFamily="18" charset="0"/>
              </a:rPr>
              <a:t> на шляху </a:t>
            </a:r>
            <a:r>
              <a:rPr lang="ru-RU" sz="2200" dirty="0" err="1">
                <a:latin typeface="Comic Sans MS" panose="030F0702030302020204" pitchFamily="66" charset="0"/>
                <a:cs typeface="Times New Roman" panose="02020603050405020304" pitchFamily="18" charset="0"/>
              </a:rPr>
              <a:t>досягнення</a:t>
            </a:r>
            <a:r>
              <a:rPr lang="ru-RU" sz="2200" dirty="0">
                <a:latin typeface="Comic Sans MS" panose="030F0702030302020204" pitchFamily="66" charset="0"/>
                <a:cs typeface="Times New Roman" panose="02020603050405020304" pitchFamily="18" charset="0"/>
              </a:rPr>
              <a:t> мети, </a:t>
            </a:r>
            <a:r>
              <a:rPr lang="ru-RU" sz="2200" dirty="0" err="1">
                <a:latin typeface="Comic Sans MS" panose="030F0702030302020204" pitchFamily="66" charset="0"/>
                <a:cs typeface="Times New Roman" panose="02020603050405020304" pitchFamily="18" charset="0"/>
              </a:rPr>
              <a:t>виконання</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поставлених</a:t>
            </a:r>
            <a:r>
              <a:rPr lang="ru-RU" sz="2200" dirty="0">
                <a:latin typeface="Comic Sans MS" panose="030F0702030302020204" pitchFamily="66" charset="0"/>
                <a:cs typeface="Times New Roman" panose="02020603050405020304" pitchFamily="18" charset="0"/>
              </a:rPr>
              <a:t> </a:t>
            </a:r>
            <a:r>
              <a:rPr lang="ru-RU" sz="2200" dirty="0" err="1">
                <a:latin typeface="Comic Sans MS" panose="030F0702030302020204" pitchFamily="66" charset="0"/>
                <a:cs typeface="Times New Roman" panose="02020603050405020304" pitchFamily="18" charset="0"/>
              </a:rPr>
              <a:t>завдань</a:t>
            </a:r>
            <a:r>
              <a:rPr lang="ru-RU" sz="2200" dirty="0">
                <a:latin typeface="Comic Sans MS" panose="030F0702030302020204" pitchFamily="66" charset="0"/>
                <a:cs typeface="Times New Roman" panose="02020603050405020304" pitchFamily="18" charset="0"/>
              </a:rPr>
              <a:t>. </a:t>
            </a:r>
          </a:p>
        </p:txBody>
      </p:sp>
      <p:sp>
        <p:nvSpPr>
          <p:cNvPr id="6" name="Стрелка вправо 5"/>
          <p:cNvSpPr/>
          <p:nvPr/>
        </p:nvSpPr>
        <p:spPr>
          <a:xfrm>
            <a:off x="3347864" y="1235275"/>
            <a:ext cx="792088" cy="409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5400000">
            <a:off x="1701083" y="2243838"/>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Нет описания фото."/>
          <p:cNvPicPr/>
          <p:nvPr/>
        </p:nvPicPr>
        <p:blipFill rotWithShape="1">
          <a:blip r:embed="rId2">
            <a:extLst>
              <a:ext uri="{28A0092B-C50C-407E-A947-70E740481C1C}">
                <a14:useLocalDpi xmlns:a14="http://schemas.microsoft.com/office/drawing/2010/main" val="0"/>
              </a:ext>
            </a:extLst>
          </a:blip>
          <a:srcRect l="2566" t="5655" r="13262" b="8225"/>
          <a:stretch/>
        </p:blipFill>
        <p:spPr bwMode="auto">
          <a:xfrm>
            <a:off x="5220073" y="3341067"/>
            <a:ext cx="3597304" cy="33206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195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17629" y="332656"/>
            <a:ext cx="8686800" cy="1643074"/>
          </a:xfrm>
        </p:spPr>
        <p:txBody>
          <a:bodyPr>
            <a:noAutofit/>
          </a:bodyPr>
          <a:lstStyle/>
          <a:p>
            <a:pPr algn="ctr"/>
            <a:r>
              <a:rPr lang="uk-UA" sz="2400" dirty="0" smtClean="0">
                <a:solidFill>
                  <a:schemeClr val="tx1">
                    <a:lumMod val="95000"/>
                    <a:lumOff val="5000"/>
                  </a:schemeClr>
                </a:solidFill>
                <a:latin typeface="Times New Roman" pitchFamily="18" charset="0"/>
                <a:cs typeface="Times New Roman" pitchFamily="18" charset="0"/>
              </a:rPr>
              <a:t>За допомогою спеціальних засобів психічної саморегуляції </a:t>
            </a:r>
            <a:r>
              <a:rPr lang="uk-UA" sz="2400" i="1" dirty="0" smtClean="0">
                <a:solidFill>
                  <a:schemeClr val="tx1">
                    <a:lumMod val="95000"/>
                    <a:lumOff val="5000"/>
                  </a:schemeClr>
                </a:solidFill>
                <a:latin typeface="Times New Roman" pitchFamily="18" charset="0"/>
                <a:cs typeface="Times New Roman" pitchFamily="18" charset="0"/>
              </a:rPr>
              <a:t>тібетські </a:t>
            </a:r>
            <a:r>
              <a:rPr lang="uk-UA" sz="2400" i="1" dirty="0" err="1" smtClean="0">
                <a:solidFill>
                  <a:schemeClr val="tx1">
                    <a:lumMod val="95000"/>
                    <a:lumOff val="5000"/>
                  </a:schemeClr>
                </a:solidFill>
                <a:latin typeface="Times New Roman" pitchFamily="18" charset="0"/>
                <a:cs typeface="Times New Roman" pitchFamily="18" charset="0"/>
              </a:rPr>
              <a:t>далайлами</a:t>
            </a:r>
            <a:r>
              <a:rPr lang="uk-UA" sz="2400" i="1" dirty="0" smtClean="0">
                <a:solidFill>
                  <a:schemeClr val="tx1">
                    <a:lumMod val="95000"/>
                    <a:lumOff val="5000"/>
                  </a:schemeClr>
                </a:solidFill>
                <a:latin typeface="Times New Roman" pitchFamily="18" charset="0"/>
                <a:cs typeface="Times New Roman" pitchFamily="18" charset="0"/>
              </a:rPr>
              <a:t> </a:t>
            </a:r>
            <a:r>
              <a:rPr lang="uk-UA" sz="2400" dirty="0" smtClean="0">
                <a:solidFill>
                  <a:schemeClr val="tx1">
                    <a:lumMod val="95000"/>
                    <a:lumOff val="5000"/>
                  </a:schemeClr>
                </a:solidFill>
                <a:latin typeface="Times New Roman" pitchFamily="18" charset="0"/>
                <a:cs typeface="Times New Roman" pitchFamily="18" charset="0"/>
              </a:rPr>
              <a:t>та </a:t>
            </a:r>
            <a:r>
              <a:rPr lang="uk-UA" sz="2400" i="1" dirty="0" smtClean="0">
                <a:solidFill>
                  <a:schemeClr val="tx1">
                    <a:lumMod val="95000"/>
                    <a:lumOff val="5000"/>
                  </a:schemeClr>
                </a:solidFill>
                <a:latin typeface="Times New Roman" pitchFamily="18" charset="0"/>
                <a:cs typeface="Times New Roman" pitchFamily="18" charset="0"/>
              </a:rPr>
              <a:t>індуські йоги </a:t>
            </a:r>
            <a:r>
              <a:rPr lang="uk-UA" sz="2400" dirty="0" smtClean="0">
                <a:solidFill>
                  <a:schemeClr val="tx1">
                    <a:lumMod val="95000"/>
                    <a:lumOff val="5000"/>
                  </a:schemeClr>
                </a:solidFill>
                <a:latin typeface="Times New Roman" pitchFamily="18" charset="0"/>
                <a:cs typeface="Times New Roman" pitchFamily="18" charset="0"/>
              </a:rPr>
              <a:t>спроможні, наприклад, розширювати або звужувати кровоносні судини, прискорювати або сповільнювати частоту серцевих скорочень, активізувати або пригнічувати продукцію травних соків, активізувати або гальмувати обмін речовин, теплопродукцію. </a:t>
            </a:r>
            <a:endParaRPr lang="ru-RU" sz="2400" dirty="0">
              <a:solidFill>
                <a:schemeClr val="tx1">
                  <a:lumMod val="95000"/>
                  <a:lumOff val="5000"/>
                </a:schemeClr>
              </a:solidFill>
              <a:latin typeface="Times New Roman" pitchFamily="18" charset="0"/>
              <a:cs typeface="Times New Roman" pitchFamily="18" charset="0"/>
            </a:endParaRPr>
          </a:p>
        </p:txBody>
      </p:sp>
      <p:pic>
        <p:nvPicPr>
          <p:cNvPr id="7" name="Содержимое 6" descr="300x900_1341612412.jpg"/>
          <p:cNvPicPr>
            <a:picLocks noGrp="1" noChangeAspect="1"/>
          </p:cNvPicPr>
          <p:nvPr>
            <p:ph sz="half" idx="1"/>
          </p:nvPr>
        </p:nvPicPr>
        <p:blipFill>
          <a:blip r:embed="rId2"/>
          <a:stretch>
            <a:fillRect/>
          </a:stretch>
        </p:blipFill>
        <p:spPr>
          <a:xfrm>
            <a:off x="495965" y="2348880"/>
            <a:ext cx="4165064" cy="4165064"/>
          </a:xfrm>
          <a:prstGeom prst="rect">
            <a:avLst/>
          </a:prstGeom>
          <a:ln>
            <a:noFill/>
          </a:ln>
          <a:effectLst>
            <a:softEdge rad="112500"/>
          </a:effectLst>
        </p:spPr>
      </p:pic>
      <p:pic>
        <p:nvPicPr>
          <p:cNvPr id="8" name="Содержимое 7" descr="392_300_3365_y392.jpg"/>
          <p:cNvPicPr>
            <a:picLocks noGrp="1" noChangeAspect="1"/>
          </p:cNvPicPr>
          <p:nvPr>
            <p:ph sz="half" idx="2"/>
          </p:nvPr>
        </p:nvPicPr>
        <p:blipFill>
          <a:blip r:embed="rId3"/>
          <a:stretch>
            <a:fillRect/>
          </a:stretch>
        </p:blipFill>
        <p:spPr>
          <a:xfrm>
            <a:off x="4860032" y="2708920"/>
            <a:ext cx="3733800" cy="2857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78878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uk-UA" sz="2400" b="1" dirty="0">
                <a:latin typeface="Times New Roman" pitchFamily="18" charset="0"/>
                <a:cs typeface="Times New Roman" pitchFamily="18" charset="0"/>
              </a:rPr>
              <a:t>Вміння керувати звичками входить до сфери можливостей психічної саморегуляції.</a:t>
            </a:r>
            <a:endParaRPr lang="ru-RU" sz="2400" b="1" dirty="0">
              <a:latin typeface="Times New Roman" pitchFamily="18" charset="0"/>
              <a:cs typeface="Times New Roman" pitchFamily="18" charset="0"/>
            </a:endParaRPr>
          </a:p>
        </p:txBody>
      </p:sp>
      <p:sp>
        <p:nvSpPr>
          <p:cNvPr id="4" name="Прямоугольник 3"/>
          <p:cNvSpPr/>
          <p:nvPr/>
        </p:nvSpPr>
        <p:spPr>
          <a:xfrm>
            <a:off x="330246" y="1109114"/>
            <a:ext cx="8634242" cy="954107"/>
          </a:xfrm>
          <a:prstGeom prst="rect">
            <a:avLst/>
          </a:prstGeom>
        </p:spPr>
        <p:txBody>
          <a:bodyPr wrap="square">
            <a:spAutoFit/>
          </a:bodyPr>
          <a:lstStyle/>
          <a:p>
            <a:pPr algn="ctr">
              <a:buNone/>
            </a:pPr>
            <a:r>
              <a:rPr lang="uk-UA" sz="28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Вона базується на дотриманні таких основних </a:t>
            </a:r>
            <a:r>
              <a:rPr lang="uk-UA" sz="28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правил</a:t>
            </a:r>
            <a:endParaRPr lang="uk-UA" sz="28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низ 4"/>
          <p:cNvSpPr/>
          <p:nvPr/>
        </p:nvSpPr>
        <p:spPr>
          <a:xfrm>
            <a:off x="1181813" y="2026030"/>
            <a:ext cx="792088" cy="140297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Прямоугольник 7"/>
          <p:cNvSpPr/>
          <p:nvPr/>
        </p:nvSpPr>
        <p:spPr>
          <a:xfrm>
            <a:off x="296112" y="3717032"/>
            <a:ext cx="2784463" cy="24625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uk-UA" sz="2800" dirty="0">
                <a:latin typeface="Times New Roman" pitchFamily="18" charset="0"/>
                <a:cs typeface="Times New Roman" pitchFamily="18" charset="0"/>
              </a:rPr>
              <a:t> </a:t>
            </a:r>
            <a:r>
              <a:rPr lang="uk-UA" sz="2600" dirty="0">
                <a:latin typeface="Times New Roman" pitchFamily="18" charset="0"/>
                <a:cs typeface="Times New Roman" pitchFamily="18" charset="0"/>
              </a:rPr>
              <a:t>Формування у свідомості людини вміння діяти в чітко окреслених рамках</a:t>
            </a:r>
            <a:endParaRPr lang="ru-RU" sz="2600" dirty="0"/>
          </a:p>
        </p:txBody>
      </p:sp>
      <p:sp>
        <p:nvSpPr>
          <p:cNvPr id="9" name="Стрелка вниз 8"/>
          <p:cNvSpPr/>
          <p:nvPr/>
        </p:nvSpPr>
        <p:spPr>
          <a:xfrm>
            <a:off x="4287327" y="2098038"/>
            <a:ext cx="720080" cy="7920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Стрелка вниз 9"/>
          <p:cNvSpPr/>
          <p:nvPr/>
        </p:nvSpPr>
        <p:spPr>
          <a:xfrm>
            <a:off x="7316966" y="2026030"/>
            <a:ext cx="783425" cy="140297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Прямоугольник 10"/>
          <p:cNvSpPr/>
          <p:nvPr/>
        </p:nvSpPr>
        <p:spPr>
          <a:xfrm>
            <a:off x="3392398" y="2980137"/>
            <a:ext cx="2666109" cy="24625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r>
              <a:rPr lang="uk-UA" sz="2600" dirty="0">
                <a:latin typeface="Times New Roman" pitchFamily="18" charset="0"/>
                <a:cs typeface="Times New Roman" pitchFamily="18" charset="0"/>
              </a:rPr>
              <a:t> </a:t>
            </a:r>
            <a:r>
              <a:rPr lang="uk-UA" sz="2600" dirty="0" smtClean="0">
                <a:latin typeface="Times New Roman" pitchFamily="18" charset="0"/>
                <a:cs typeface="Times New Roman" pitchFamily="18" charset="0"/>
              </a:rPr>
              <a:t>Створення </a:t>
            </a:r>
            <a:r>
              <a:rPr lang="uk-UA" sz="2600" dirty="0">
                <a:latin typeface="Times New Roman" pitchFamily="18" charset="0"/>
                <a:cs typeface="Times New Roman" pitchFamily="18" charset="0"/>
              </a:rPr>
              <a:t>сприятливих умов для формування корисних звичок;</a:t>
            </a:r>
            <a:endParaRPr lang="ru-RU" sz="2600" dirty="0">
              <a:latin typeface="Times New Roman" pitchFamily="18" charset="0"/>
              <a:cs typeface="Times New Roman" pitchFamily="18" charset="0"/>
            </a:endParaRPr>
          </a:p>
          <a:p>
            <a:endParaRPr lang="ru-RU" dirty="0"/>
          </a:p>
        </p:txBody>
      </p:sp>
      <p:sp>
        <p:nvSpPr>
          <p:cNvPr id="12" name="Прямоугольник 11"/>
          <p:cNvSpPr/>
          <p:nvPr/>
        </p:nvSpPr>
        <p:spPr>
          <a:xfrm>
            <a:off x="6370330" y="3717032"/>
            <a:ext cx="2628291" cy="24625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r>
              <a:rPr lang="uk-UA" sz="2600" dirty="0">
                <a:latin typeface="Times New Roman" pitchFamily="18" charset="0"/>
                <a:cs typeface="Times New Roman" pitchFamily="18" charset="0"/>
              </a:rPr>
              <a:t> </a:t>
            </a:r>
            <a:r>
              <a:rPr lang="uk-UA" sz="2600" dirty="0" smtClean="0">
                <a:latin typeface="Times New Roman" pitchFamily="18" charset="0"/>
                <a:cs typeface="Times New Roman" pitchFamily="18" charset="0"/>
              </a:rPr>
              <a:t>Закріплення </a:t>
            </a:r>
            <a:r>
              <a:rPr lang="uk-UA" sz="2600" dirty="0">
                <a:latin typeface="Times New Roman" pitchFamily="18" charset="0"/>
                <a:cs typeface="Times New Roman" pitchFamily="18" charset="0"/>
              </a:rPr>
              <a:t>корисних звичок шляхом їх систематичного повторення (тренування).</a:t>
            </a:r>
            <a:endParaRPr lang="ru-RU" sz="26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4859" y="980728"/>
            <a:ext cx="4321620" cy="762000"/>
          </a:xfrm>
        </p:spPr>
        <p:txBody>
          <a:bodyPr>
            <a:noAutofit/>
          </a:bodyPr>
          <a:lstStyle/>
          <a:p>
            <a:pPr algn="ctr"/>
            <a:r>
              <a:rPr lang="uk-UA" sz="4800" dirty="0" smtClean="0">
                <a:solidFill>
                  <a:srgbClr val="00B050"/>
                </a:solidFill>
              </a:rPr>
              <a:t>Корисні звички:</a:t>
            </a:r>
            <a:endParaRPr lang="ru-RU" sz="4800" dirty="0" smtClean="0">
              <a:solidFill>
                <a:srgbClr val="00B050"/>
              </a:solidFill>
            </a:endParaRPr>
          </a:p>
        </p:txBody>
      </p:sp>
      <p:pic>
        <p:nvPicPr>
          <p:cNvPr id="14" name="Рисунок 13" descr="p_23848_1_gallerybig.jpg"/>
          <p:cNvPicPr>
            <a:picLocks noChangeAspect="1"/>
          </p:cNvPicPr>
          <p:nvPr/>
        </p:nvPicPr>
        <p:blipFill>
          <a:blip r:embed="rId2"/>
          <a:stretch>
            <a:fillRect/>
          </a:stretch>
        </p:blipFill>
        <p:spPr>
          <a:xfrm>
            <a:off x="4601475" y="4206896"/>
            <a:ext cx="4048154" cy="24288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Прямоугольник 18"/>
          <p:cNvSpPr/>
          <p:nvPr/>
        </p:nvSpPr>
        <p:spPr>
          <a:xfrm>
            <a:off x="357158" y="5214950"/>
            <a:ext cx="3071834" cy="461665"/>
          </a:xfrm>
          <a:prstGeom prst="rect">
            <a:avLst/>
          </a:prstGeom>
          <a:noFill/>
        </p:spPr>
        <p:txBody>
          <a:bodyPr wrap="square" lIns="91440" tIns="45720" rIns="91440" bIns="45720">
            <a:spAutoFit/>
          </a:bodyPr>
          <a:lstStyle/>
          <a:p>
            <a:pPr algn="ctr"/>
            <a:r>
              <a:rPr lang="uk-UA" sz="2400" b="1"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rPr>
              <a:t>Пунктуальність</a:t>
            </a:r>
            <a:endParaRPr lang="ru-RU" sz="5400" b="1" cap="none" spc="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
        <p:nvSpPr>
          <p:cNvPr id="20" name="Прямоугольник 19"/>
          <p:cNvSpPr/>
          <p:nvPr/>
        </p:nvSpPr>
        <p:spPr>
          <a:xfrm>
            <a:off x="4464861" y="345024"/>
            <a:ext cx="1886349" cy="369332"/>
          </a:xfrm>
          <a:prstGeom prst="rect">
            <a:avLst/>
          </a:prstGeom>
          <a:noFill/>
        </p:spPr>
        <p:txBody>
          <a:bodyPr wrap="none" lIns="91440" tIns="45720" rIns="91440" bIns="45720">
            <a:spAutoFit/>
          </a:bodyPr>
          <a:lstStyle/>
          <a:p>
            <a:pPr algn="ctr"/>
            <a:r>
              <a:rPr lang="uk-UA" b="1" cap="none" spc="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Організованість</a:t>
            </a:r>
            <a:endParaRPr lang="ru-RU" b="1" cap="none" spc="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
        <p:nvSpPr>
          <p:cNvPr id="21" name="Прямоугольник 20"/>
          <p:cNvSpPr/>
          <p:nvPr/>
        </p:nvSpPr>
        <p:spPr>
          <a:xfrm>
            <a:off x="5101883" y="4006841"/>
            <a:ext cx="2409634" cy="400110"/>
          </a:xfrm>
          <a:prstGeom prst="rect">
            <a:avLst/>
          </a:prstGeom>
          <a:noFill/>
        </p:spPr>
        <p:txBody>
          <a:bodyPr wrap="none" lIns="91440" tIns="45720" rIns="91440" bIns="45720">
            <a:spAutoFit/>
          </a:bodyPr>
          <a:lstStyle/>
          <a:p>
            <a:pPr algn="ctr"/>
            <a:r>
              <a:rPr lang="uk-UA" sz="2000" b="1" cap="none" spc="0" dirty="0" smtClean="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Дисциплінованість</a:t>
            </a:r>
            <a:endParaRPr lang="ru-RU" sz="2000" b="1" cap="none" spc="0" dirty="0">
              <a:ln w="12700">
                <a:solidFill>
                  <a:schemeClr val="tx2">
                    <a:satMod val="155000"/>
                  </a:schemeClr>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
        <p:nvSpPr>
          <p:cNvPr id="2" name="Объект 1"/>
          <p:cNvSpPr>
            <a:spLocks noGrp="1"/>
          </p:cNvSpPr>
          <p:nvPr>
            <p:ph sz="half" idx="2"/>
          </p:nvPr>
        </p:nvSpPr>
        <p:spPr/>
        <p:txBody>
          <a:bodyPr/>
          <a:lstStyle/>
          <a:p>
            <a:endParaRPr lang="ru-RU"/>
          </a:p>
        </p:txBody>
      </p:sp>
      <p:pic>
        <p:nvPicPr>
          <p:cNvPr id="2050" name="Picture 2" descr="Картинки по запросу пунктуаль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9322">
            <a:off x="284419" y="2117659"/>
            <a:ext cx="4052525" cy="28240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организованос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055" y="793716"/>
            <a:ext cx="4180190" cy="2921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4)">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build="allAtOnce"/>
      <p:bldP spid="20" grpId="0" build="allAtOnce"/>
      <p:bldP spid="21" grpId="0" build="allAtOnce"/>
    </p:bldLst>
  </p:timing>
</p:sld>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731</TotalTime>
  <Words>650</Words>
  <Application>Microsoft Office PowerPoint</Application>
  <PresentationFormat>Экран (4:3)</PresentationFormat>
  <Paragraphs>40</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Comic Sans MS</vt:lpstr>
      <vt:lpstr>Times New Roman</vt:lpstr>
      <vt:lpstr>Wingdings</vt:lpstr>
      <vt:lpstr>La mente</vt:lpstr>
      <vt:lpstr>Основи саморегуляції </vt:lpstr>
      <vt:lpstr>Презентация PowerPoint</vt:lpstr>
      <vt:lpstr>Презентация PowerPoint</vt:lpstr>
      <vt:lpstr>Саморегуляція</vt:lpstr>
      <vt:lpstr>Три основні типи механізмів саморегуляції</vt:lpstr>
      <vt:lpstr>Сила волі</vt:lpstr>
      <vt:lpstr>За допомогою спеціальних засобів психічної саморегуляції тібетські далайлами та індуські йоги спроможні, наприклад, розширювати або звужувати кровоносні судини, прискорювати або сповільнювати частоту серцевих скорочень, активізувати або пригнічувати продукцію травних соків, активізувати або гальмувати обмін речовин, теплопродукцію. </vt:lpstr>
      <vt:lpstr>Презентация PowerPoint</vt:lpstr>
      <vt:lpstr>Презентация PowerPoint</vt:lpstr>
      <vt:lpstr>Основні ефекти психологічної саморегуляції</vt:lpstr>
      <vt:lpstr>Презентация PowerPoint</vt:lpstr>
      <vt:lpstr>Самопізнання - метод самовивчення фізичних і психічних особливостей людини, за аналізом яких вона пізнає і критично оцінює свої істинні фізичні і духовні можливості. Оцінка цих можливостей проводиться шляхом порівняння даних власної оцінки з відповідними модельними показниками.</vt:lpstr>
      <vt:lpstr>Презентация PowerPoint</vt:lpstr>
      <vt:lpstr>Самовправи - один із методів формування стабільних норм та правил поведінки, який ґрунтується на систематичному викові цілеспрямованих дій і вправ з метою закріплення конкретних навичок і рис характеру.</vt:lpstr>
      <vt:lpstr>Презентация PowerPoint</vt:lpstr>
      <vt:lpstr>Презентация PowerPoint</vt:lpstr>
      <vt:lpstr>Презентация PowerPoint</vt:lpstr>
      <vt:lpstr>Дякую за увагу!</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Alina</cp:lastModifiedBy>
  <cp:revision>82</cp:revision>
  <dcterms:created xsi:type="dcterms:W3CDTF">2012-12-13T18:56:39Z</dcterms:created>
  <dcterms:modified xsi:type="dcterms:W3CDTF">2020-01-23T19:49:09Z</dcterms:modified>
</cp:coreProperties>
</file>