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9" r:id="rId2"/>
    <p:sldMasterId id="2147483711" r:id="rId3"/>
    <p:sldMasterId id="2147483723" r:id="rId4"/>
  </p:sldMasterIdLst>
  <p:notesMasterIdLst>
    <p:notesMasterId r:id="rId62"/>
  </p:notesMasterIdLst>
  <p:sldIdLst>
    <p:sldId id="256" r:id="rId5"/>
    <p:sldId id="317" r:id="rId6"/>
    <p:sldId id="284" r:id="rId7"/>
    <p:sldId id="329" r:id="rId8"/>
    <p:sldId id="340" r:id="rId9"/>
    <p:sldId id="331" r:id="rId10"/>
    <p:sldId id="330" r:id="rId11"/>
    <p:sldId id="294" r:id="rId12"/>
    <p:sldId id="332" r:id="rId13"/>
    <p:sldId id="295" r:id="rId14"/>
    <p:sldId id="296" r:id="rId15"/>
    <p:sldId id="347" r:id="rId16"/>
    <p:sldId id="348" r:id="rId17"/>
    <p:sldId id="339" r:id="rId18"/>
    <p:sldId id="303" r:id="rId19"/>
    <p:sldId id="343" r:id="rId20"/>
    <p:sldId id="304" r:id="rId21"/>
    <p:sldId id="350" r:id="rId22"/>
    <p:sldId id="333" r:id="rId23"/>
    <p:sldId id="299" r:id="rId24"/>
    <p:sldId id="344" r:id="rId25"/>
    <p:sldId id="300" r:id="rId26"/>
    <p:sldId id="349" r:id="rId27"/>
    <p:sldId id="334" r:id="rId28"/>
    <p:sldId id="305" r:id="rId29"/>
    <p:sldId id="306" r:id="rId30"/>
    <p:sldId id="355" r:id="rId31"/>
    <p:sldId id="335" r:id="rId32"/>
    <p:sldId id="307" r:id="rId33"/>
    <p:sldId id="314" r:id="rId34"/>
    <p:sldId id="353" r:id="rId35"/>
    <p:sldId id="336" r:id="rId36"/>
    <p:sldId id="308" r:id="rId37"/>
    <p:sldId id="313" r:id="rId38"/>
    <p:sldId id="354" r:id="rId39"/>
    <p:sldId id="337" r:id="rId40"/>
    <p:sldId id="309" r:id="rId41"/>
    <p:sldId id="312" r:id="rId42"/>
    <p:sldId id="351" r:id="rId43"/>
    <p:sldId id="338" r:id="rId44"/>
    <p:sldId id="310" r:id="rId45"/>
    <p:sldId id="311" r:id="rId46"/>
    <p:sldId id="352" r:id="rId47"/>
    <p:sldId id="356" r:id="rId48"/>
    <p:sldId id="359" r:id="rId49"/>
    <p:sldId id="358" r:id="rId50"/>
    <p:sldId id="360" r:id="rId51"/>
    <p:sldId id="316" r:id="rId52"/>
    <p:sldId id="323" r:id="rId53"/>
    <p:sldId id="324" r:id="rId54"/>
    <p:sldId id="361" r:id="rId55"/>
    <p:sldId id="362" r:id="rId56"/>
    <p:sldId id="325" r:id="rId57"/>
    <p:sldId id="326" r:id="rId58"/>
    <p:sldId id="327" r:id="rId59"/>
    <p:sldId id="363" r:id="rId60"/>
    <p:sldId id="283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00"/>
    <a:srgbClr val="FFCCFF"/>
    <a:srgbClr val="CCFFFF"/>
    <a:srgbClr val="0066FF"/>
    <a:srgbClr val="05A75E"/>
    <a:srgbClr val="06D477"/>
    <a:srgbClr val="00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 autoAdjust="0"/>
    <p:restoredTop sz="89808" autoAdjust="0"/>
  </p:normalViewPr>
  <p:slideViewPr>
    <p:cSldViewPr snapToGrid="0">
      <p:cViewPr varScale="1">
        <p:scale>
          <a:sx n="53" d="100"/>
          <a:sy n="53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українська</c:v>
                </c:pt>
                <c:pt idx="1">
                  <c:v>математика</c:v>
                </c:pt>
                <c:pt idx="2">
                  <c:v>історія</c:v>
                </c:pt>
                <c:pt idx="3">
                  <c:v>біологія</c:v>
                </c:pt>
                <c:pt idx="4">
                  <c:v>географія</c:v>
                </c:pt>
                <c:pt idx="5">
                  <c:v>англійська</c:v>
                </c:pt>
                <c:pt idx="6">
                  <c:v>фізика</c:v>
                </c:pt>
                <c:pt idx="7">
                  <c:v>хімія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</c:v>
                </c:pt>
                <c:pt idx="1">
                  <c:v>14</c:v>
                </c:pt>
                <c:pt idx="2">
                  <c:v>43</c:v>
                </c:pt>
                <c:pt idx="3">
                  <c:v>21</c:v>
                </c:pt>
                <c:pt idx="4">
                  <c:v>19</c:v>
                </c:pt>
                <c:pt idx="5">
                  <c:v>12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2-4506-B226-9C786D8B5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5104896"/>
        <c:axId val="99873536"/>
      </c:barChart>
      <c:catAx>
        <c:axId val="651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873536"/>
        <c:crosses val="autoZero"/>
        <c:auto val="1"/>
        <c:lblAlgn val="ctr"/>
        <c:lblOffset val="100"/>
        <c:noMultiLvlLbl val="0"/>
      </c:catAx>
      <c:valAx>
        <c:axId val="9987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10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45</c:v>
                </c:pt>
                <c:pt idx="2">
                  <c:v>34</c:v>
                </c:pt>
                <c:pt idx="3">
                  <c:v>19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56</c:v>
                </c:pt>
                <c:pt idx="2">
                  <c:v>28</c:v>
                </c:pt>
                <c:pt idx="3">
                  <c:v>9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57536"/>
        <c:axId val="23059072"/>
      </c:barChart>
      <c:catAx>
        <c:axId val="2305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9072"/>
        <c:crosses val="autoZero"/>
        <c:auto val="1"/>
        <c:lblAlgn val="ctr"/>
        <c:lblOffset val="100"/>
        <c:noMultiLvlLbl val="0"/>
      </c:catAx>
      <c:valAx>
        <c:axId val="2305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29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A-48E0-B788-9315EDF4CAF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A-48E0-B788-9315EDF4CAF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якість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37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A-48E0-B788-9315EDF4CA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38157184"/>
        <c:axId val="238799872"/>
      </c:barChart>
      <c:catAx>
        <c:axId val="2381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8799872"/>
        <c:crosses val="autoZero"/>
        <c:auto val="1"/>
        <c:lblAlgn val="ctr"/>
        <c:lblOffset val="100"/>
        <c:noMultiLvlLbl val="0"/>
      </c:catAx>
      <c:valAx>
        <c:axId val="2387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815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Порівняльна характеристика  середнього</a:t>
            </a:r>
            <a:r>
              <a:rPr lang="uk-UA" baseline="0" dirty="0" smtClean="0"/>
              <a:t> балу з історії  за роками</a:t>
            </a:r>
            <a:endParaRPr lang="uk-UA" dirty="0"/>
          </a:p>
        </c:rich>
      </c:tx>
      <c:layout>
        <c:manualLayout>
          <c:xMode val="edge"/>
          <c:yMode val="edge"/>
          <c:x val="0.17319525098425198"/>
          <c:y val="2.578124841404722E-2"/>
        </c:manualLayout>
      </c:layout>
      <c:overlay val="1"/>
      <c:spPr>
        <a:ln>
          <a:solidFill>
            <a:schemeClr val="accent1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</c:v>
                </c:pt>
                <c:pt idx="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6-4838-8D5D-B679EEEBC6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№17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130</c:v>
                </c:pt>
                <c:pt idx="1">
                  <c:v>124.6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6-4838-8D5D-B679EEEBC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85472"/>
        <c:axId val="112154112"/>
      </c:barChart>
      <c:catAx>
        <c:axId val="11178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154112"/>
        <c:crosses val="autoZero"/>
        <c:auto val="1"/>
        <c:lblAlgn val="ctr"/>
        <c:lblOffset val="100"/>
        <c:noMultiLvlLbl val="0"/>
      </c:catAx>
      <c:valAx>
        <c:axId val="11215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785472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26</c:v>
                </c:pt>
                <c:pt idx="2">
                  <c:v>42</c:v>
                </c:pt>
                <c:pt idx="3">
                  <c:v>25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50</c:v>
                </c:pt>
                <c:pt idx="2">
                  <c:v>25</c:v>
                </c:pt>
                <c:pt idx="3">
                  <c:v>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776704"/>
        <c:axId val="24778240"/>
      </c:barChart>
      <c:catAx>
        <c:axId val="2477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78240"/>
        <c:crosses val="autoZero"/>
        <c:auto val="1"/>
        <c:lblAlgn val="ctr"/>
        <c:lblOffset val="100"/>
        <c:noMultiLvlLbl val="0"/>
      </c:catAx>
      <c:valAx>
        <c:axId val="2477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7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Порівняльна характеристика  середнього</a:t>
            </a:r>
            <a:r>
              <a:rPr lang="uk-UA" baseline="0" dirty="0" smtClean="0"/>
              <a:t> балу </a:t>
            </a:r>
          </a:p>
          <a:p>
            <a:pPr>
              <a:defRPr/>
            </a:pPr>
            <a:r>
              <a:rPr lang="uk-UA" baseline="0" dirty="0" smtClean="0"/>
              <a:t>з англійської </a:t>
            </a:r>
            <a:r>
              <a:rPr lang="uk-UA" baseline="0" dirty="0" smtClean="0"/>
              <a:t>мови  </a:t>
            </a:r>
            <a:r>
              <a:rPr lang="uk-UA" baseline="0" dirty="0" smtClean="0"/>
              <a:t>за роками</a:t>
            </a:r>
            <a:endParaRPr lang="uk-UA" dirty="0"/>
          </a:p>
        </c:rich>
      </c:tx>
      <c:layout>
        <c:manualLayout>
          <c:xMode val="edge"/>
          <c:yMode val="edge"/>
          <c:x val="0.17319525098425198"/>
          <c:y val="2.578124841404722E-2"/>
        </c:manualLayout>
      </c:layout>
      <c:overlay val="1"/>
      <c:spPr>
        <a:ln>
          <a:solidFill>
            <a:schemeClr val="accent1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144.5</c:v>
                </c:pt>
                <c:pt idx="1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B-42E2-AD7A-C18C8C42D6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№17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120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B-42E2-AD7A-C18C8C42D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307904"/>
        <c:axId val="185310592"/>
      </c:barChart>
      <c:catAx>
        <c:axId val="1853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310592"/>
        <c:crosses val="autoZero"/>
        <c:auto val="1"/>
        <c:lblAlgn val="ctr"/>
        <c:lblOffset val="100"/>
        <c:noMultiLvlLbl val="0"/>
      </c:catAx>
      <c:valAx>
        <c:axId val="18531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30790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47</c:v>
                </c:pt>
                <c:pt idx="2">
                  <c:v>34</c:v>
                </c:pt>
                <c:pt idx="3">
                  <c:v>17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67</c:v>
                </c:pt>
                <c:pt idx="2">
                  <c:v>10</c:v>
                </c:pt>
                <c:pt idx="3">
                  <c:v>14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852736"/>
        <c:axId val="24862720"/>
      </c:barChart>
      <c:catAx>
        <c:axId val="248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62720"/>
        <c:crosses val="autoZero"/>
        <c:auto val="1"/>
        <c:lblAlgn val="ctr"/>
        <c:lblOffset val="100"/>
        <c:noMultiLvlLbl val="0"/>
      </c:catAx>
      <c:valAx>
        <c:axId val="2486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5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Порівняльна характеристика  середнього</a:t>
            </a:r>
            <a:r>
              <a:rPr lang="uk-UA" baseline="0" dirty="0" smtClean="0"/>
              <a:t> балу з біології</a:t>
            </a:r>
          </a:p>
          <a:p>
            <a:pPr>
              <a:defRPr/>
            </a:pPr>
            <a:r>
              <a:rPr lang="uk-UA" baseline="0" dirty="0" smtClean="0"/>
              <a:t> за роками</a:t>
            </a:r>
            <a:endParaRPr lang="uk-UA" dirty="0"/>
          </a:p>
        </c:rich>
      </c:tx>
      <c:layout>
        <c:manualLayout>
          <c:xMode val="edge"/>
          <c:yMode val="edge"/>
          <c:x val="0.17319525098425198"/>
          <c:y val="2.578124841404722E-2"/>
        </c:manualLayout>
      </c:layout>
      <c:overlay val="1"/>
      <c:spPr>
        <a:ln>
          <a:solidFill>
            <a:schemeClr val="accent1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143.30000000000001</c:v>
                </c:pt>
                <c:pt idx="1">
                  <c:v>142.80000000000001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D-4554-9C61-A6837B811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№17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130</c:v>
                </c:pt>
                <c:pt idx="1">
                  <c:v>119.4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D-4554-9C61-A6837B811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537024"/>
        <c:axId val="181924224"/>
      </c:barChart>
      <c:catAx>
        <c:axId val="1815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924224"/>
        <c:crosses val="autoZero"/>
        <c:auto val="1"/>
        <c:lblAlgn val="ctr"/>
        <c:lblOffset val="100"/>
        <c:noMultiLvlLbl val="0"/>
      </c:catAx>
      <c:valAx>
        <c:axId val="18192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53702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35</c:v>
                </c:pt>
                <c:pt idx="2">
                  <c:v>34</c:v>
                </c:pt>
                <c:pt idx="3">
                  <c:v>25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63</c:v>
                </c:pt>
                <c:pt idx="2">
                  <c:v>26</c:v>
                </c:pt>
                <c:pt idx="3">
                  <c:v>11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464192"/>
        <c:axId val="23465344"/>
      </c:barChart>
      <c:catAx>
        <c:axId val="234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65344"/>
        <c:crosses val="autoZero"/>
        <c:auto val="1"/>
        <c:lblAlgn val="ctr"/>
        <c:lblOffset val="100"/>
        <c:noMultiLvlLbl val="0"/>
      </c:catAx>
      <c:valAx>
        <c:axId val="234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6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Порівняльна характеристика  середнього</a:t>
            </a:r>
            <a:r>
              <a:rPr lang="uk-UA" baseline="0" dirty="0" smtClean="0"/>
              <a:t> балу з географії</a:t>
            </a:r>
          </a:p>
          <a:p>
            <a:pPr>
              <a:defRPr/>
            </a:pPr>
            <a:r>
              <a:rPr lang="uk-UA" baseline="0" dirty="0" smtClean="0"/>
              <a:t> за роками</a:t>
            </a:r>
            <a:endParaRPr lang="uk-UA" dirty="0"/>
          </a:p>
        </c:rich>
      </c:tx>
      <c:layout>
        <c:manualLayout>
          <c:xMode val="edge"/>
          <c:yMode val="edge"/>
          <c:x val="0.17319525098425198"/>
          <c:y val="2.578124841404722E-2"/>
        </c:manualLayout>
      </c:layout>
      <c:overlay val="1"/>
      <c:spPr>
        <a:ln>
          <a:solidFill>
            <a:schemeClr val="accent1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141.69999999999999</c:v>
                </c:pt>
                <c:pt idx="1">
                  <c:v>142.80000000000001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C-4AFD-817C-7F930841A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№17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130</c:v>
                </c:pt>
                <c:pt idx="1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C-4AFD-817C-7F930841A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42624"/>
        <c:axId val="183481856"/>
      </c:barChart>
      <c:catAx>
        <c:axId val="1820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481856"/>
        <c:crosses val="autoZero"/>
        <c:auto val="1"/>
        <c:lblAlgn val="ctr"/>
        <c:lblOffset val="100"/>
        <c:noMultiLvlLbl val="0"/>
      </c:catAx>
      <c:valAx>
        <c:axId val="18348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04262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44</c:v>
                </c:pt>
                <c:pt idx="2">
                  <c:v>36</c:v>
                </c:pt>
                <c:pt idx="3">
                  <c:v>12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633280"/>
        <c:axId val="23709568"/>
      </c:barChart>
      <c:catAx>
        <c:axId val="236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09568"/>
        <c:crosses val="autoZero"/>
        <c:auto val="1"/>
        <c:lblAlgn val="ctr"/>
        <c:lblOffset val="100"/>
        <c:noMultiLvlLbl val="0"/>
      </c:catAx>
      <c:valAx>
        <c:axId val="2370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ДПА – ЗНО - 2017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ДПА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Українська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Біологія</c:v>
                </c:pt>
                <c:pt idx="4">
                  <c:v>Географія</c:v>
                </c:pt>
                <c:pt idx="5">
                  <c:v>Англійська</c:v>
                </c:pt>
                <c:pt idx="6">
                  <c:v>фізика</c:v>
                </c:pt>
                <c:pt idx="7">
                  <c:v>Хімія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</c:v>
                </c:pt>
                <c:pt idx="1">
                  <c:v>43</c:v>
                </c:pt>
                <c:pt idx="2">
                  <c:v>14</c:v>
                </c:pt>
                <c:pt idx="3">
                  <c:v>21</c:v>
                </c:pt>
                <c:pt idx="4">
                  <c:v>19</c:v>
                </c:pt>
                <c:pt idx="5">
                  <c:v>12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4-482D-9285-F28E7D6883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Українська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Біологія</c:v>
                </c:pt>
                <c:pt idx="4">
                  <c:v>Географія</c:v>
                </c:pt>
                <c:pt idx="5">
                  <c:v>Англійська</c:v>
                </c:pt>
                <c:pt idx="6">
                  <c:v>фізика</c:v>
                </c:pt>
                <c:pt idx="7">
                  <c:v>Хімія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56</c:v>
                </c:pt>
                <c:pt idx="1">
                  <c:v>44</c:v>
                </c:pt>
                <c:pt idx="2">
                  <c:v>14</c:v>
                </c:pt>
                <c:pt idx="3">
                  <c:v>24</c:v>
                </c:pt>
                <c:pt idx="4">
                  <c:v>28</c:v>
                </c:pt>
                <c:pt idx="5">
                  <c:v>12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4-482D-9285-F28E7D6883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763776"/>
        <c:axId val="24765568"/>
      </c:barChart>
      <c:catAx>
        <c:axId val="2476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65568"/>
        <c:crosses val="autoZero"/>
        <c:auto val="1"/>
        <c:lblAlgn val="ctr"/>
        <c:lblOffset val="100"/>
        <c:noMultiLvlLbl val="0"/>
      </c:catAx>
      <c:valAx>
        <c:axId val="247655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76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Порівняльна характеристика  середнього</a:t>
            </a:r>
            <a:r>
              <a:rPr lang="uk-UA" baseline="0" dirty="0" smtClean="0"/>
              <a:t> балу з фізики</a:t>
            </a:r>
          </a:p>
          <a:p>
            <a:pPr>
              <a:defRPr/>
            </a:pPr>
            <a:r>
              <a:rPr lang="uk-UA" baseline="0" dirty="0" smtClean="0"/>
              <a:t> за роками</a:t>
            </a:r>
            <a:endParaRPr lang="uk-UA" dirty="0"/>
          </a:p>
        </c:rich>
      </c:tx>
      <c:layout>
        <c:manualLayout>
          <c:xMode val="edge"/>
          <c:yMode val="edge"/>
          <c:x val="0.17319525098425198"/>
          <c:y val="2.578124841404722E-2"/>
        </c:manualLayout>
      </c:layout>
      <c:overlay val="1"/>
      <c:spPr>
        <a:ln>
          <a:solidFill>
            <a:schemeClr val="accent1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141.80000000000001</c:v>
                </c:pt>
                <c:pt idx="1">
                  <c:v>134.9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8-47CE-8B60-E6D9AC33B0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№17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130</c:v>
                </c:pt>
                <c:pt idx="1">
                  <c:v>111.5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F8-47CE-8B60-E6D9AC33B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62400"/>
        <c:axId val="121877632"/>
      </c:barChart>
      <c:catAx>
        <c:axId val="12186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877632"/>
        <c:crosses val="autoZero"/>
        <c:auto val="1"/>
        <c:lblAlgn val="ctr"/>
        <c:lblOffset val="100"/>
        <c:noMultiLvlLbl val="0"/>
      </c:catAx>
      <c:valAx>
        <c:axId val="12187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86240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38</c:v>
                </c:pt>
                <c:pt idx="2">
                  <c:v>25</c:v>
                </c:pt>
                <c:pt idx="3">
                  <c:v>33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928832"/>
        <c:axId val="23929984"/>
      </c:barChart>
      <c:catAx>
        <c:axId val="239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29984"/>
        <c:crosses val="autoZero"/>
        <c:auto val="1"/>
        <c:lblAlgn val="ctr"/>
        <c:lblOffset val="100"/>
        <c:noMultiLvlLbl val="0"/>
      </c:catAx>
      <c:valAx>
        <c:axId val="239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2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Порівняльна характеристика  середнього</a:t>
            </a:r>
            <a:r>
              <a:rPr lang="uk-UA" baseline="0" dirty="0" smtClean="0"/>
              <a:t> балу з хімії </a:t>
            </a:r>
          </a:p>
          <a:p>
            <a:pPr>
              <a:defRPr/>
            </a:pPr>
            <a:r>
              <a:rPr lang="uk-UA" baseline="0" dirty="0" smtClean="0"/>
              <a:t> за роками</a:t>
            </a:r>
            <a:endParaRPr lang="uk-UA" dirty="0"/>
          </a:p>
        </c:rich>
      </c:tx>
      <c:layout>
        <c:manualLayout>
          <c:xMode val="edge"/>
          <c:yMode val="edge"/>
          <c:x val="0.17319525098425198"/>
          <c:y val="2.578124841404722E-2"/>
        </c:manualLayout>
      </c:layout>
      <c:overlay val="1"/>
      <c:spPr>
        <a:ln>
          <a:solidFill>
            <a:schemeClr val="accent1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144.6</c:v>
                </c:pt>
                <c:pt idx="1">
                  <c:v>144.30000000000001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7-4315-8A73-C17EF8DB72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№17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131</c:v>
                </c:pt>
                <c:pt idx="1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7-4315-8A73-C17EF8DB7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26720"/>
        <c:axId val="122128256"/>
      </c:barChart>
      <c:catAx>
        <c:axId val="12212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128256"/>
        <c:crosses val="autoZero"/>
        <c:auto val="1"/>
        <c:lblAlgn val="ctr"/>
        <c:lblOffset val="100"/>
        <c:noMultiLvlLbl val="0"/>
      </c:catAx>
      <c:valAx>
        <c:axId val="12212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2672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Середній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бал ЗНО (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місто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-БЗШ №17)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0066793799212599"/>
          <c:y val="1.5246006926729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ln w="28575" cap="rnd" cmpd="sng" algn="ctr">
              <a:solidFill>
                <a:schemeClr val="accent1">
                  <a:tint val="77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>
                  <a:tint val="77000"/>
                </a:schemeClr>
              </a:solidFill>
              <a:ln w="9525" cap="rnd" cmpd="sng" algn="ctr">
                <a:solidFill>
                  <a:schemeClr val="accent1">
                    <a:tint val="77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українська</c:v>
                </c:pt>
                <c:pt idx="1">
                  <c:v>математика</c:v>
                </c:pt>
                <c:pt idx="2">
                  <c:v>історія</c:v>
                </c:pt>
                <c:pt idx="3">
                  <c:v>біологія</c:v>
                </c:pt>
                <c:pt idx="4">
                  <c:v>хімія</c:v>
                </c:pt>
                <c:pt idx="5">
                  <c:v>фізика</c:v>
                </c:pt>
                <c:pt idx="6">
                  <c:v>географія</c:v>
                </c:pt>
                <c:pt idx="7">
                  <c:v>англійська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157.09</c:v>
                </c:pt>
                <c:pt idx="1">
                  <c:v>141</c:v>
                </c:pt>
                <c:pt idx="2">
                  <c:v>140</c:v>
                </c:pt>
                <c:pt idx="3">
                  <c:v>142.80000000000001</c:v>
                </c:pt>
                <c:pt idx="4">
                  <c:v>144.30000000000001</c:v>
                </c:pt>
                <c:pt idx="5">
                  <c:v>134.9</c:v>
                </c:pt>
                <c:pt idx="6">
                  <c:v>149.80000000000001</c:v>
                </c:pt>
                <c:pt idx="7">
                  <c:v>142.80000000000001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CE-48EF-929B-5B4C76E48E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76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>
                  <a:shade val="76000"/>
                </a:schemeClr>
              </a:solidFill>
              <a:ln w="9525" cap="rnd" cmpd="sng" algn="ctr">
                <a:solidFill>
                  <a:schemeClr val="accent1">
                    <a:shade val="76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українська</c:v>
                </c:pt>
                <c:pt idx="1">
                  <c:v>математика</c:v>
                </c:pt>
                <c:pt idx="2">
                  <c:v>історія</c:v>
                </c:pt>
                <c:pt idx="3">
                  <c:v>біологія</c:v>
                </c:pt>
                <c:pt idx="4">
                  <c:v>хімія</c:v>
                </c:pt>
                <c:pt idx="5">
                  <c:v>фізика</c:v>
                </c:pt>
                <c:pt idx="6">
                  <c:v>географія</c:v>
                </c:pt>
                <c:pt idx="7">
                  <c:v>англійська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136.69999999999999</c:v>
                </c:pt>
                <c:pt idx="1">
                  <c:v>127.5</c:v>
                </c:pt>
                <c:pt idx="2">
                  <c:v>124.6</c:v>
                </c:pt>
                <c:pt idx="3">
                  <c:v>119.4</c:v>
                </c:pt>
                <c:pt idx="4">
                  <c:v>169</c:v>
                </c:pt>
                <c:pt idx="5">
                  <c:v>111.5</c:v>
                </c:pt>
                <c:pt idx="6">
                  <c:v>136</c:v>
                </c:pt>
                <c:pt idx="7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CE-48EF-929B-5B4C76E48E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63392"/>
        <c:axId val="4365312"/>
      </c:lineChart>
      <c:catAx>
        <c:axId val="436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5312"/>
        <c:crosses val="autoZero"/>
        <c:auto val="1"/>
        <c:lblAlgn val="ctr"/>
        <c:lblOffset val="100"/>
        <c:noMultiLvlLbl val="0"/>
      </c:catAx>
      <c:valAx>
        <c:axId val="4365312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20</c:v>
                </c:pt>
                <c:pt idx="2">
                  <c:v>40</c:v>
                </c:pt>
                <c:pt idx="3">
                  <c:v>38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32</c:v>
                </c:pt>
                <c:pt idx="2">
                  <c:v>36</c:v>
                </c:pt>
                <c:pt idx="3">
                  <c:v>21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79072"/>
        <c:axId val="20580224"/>
      </c:barChart>
      <c:catAx>
        <c:axId val="205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0224"/>
        <c:crosses val="autoZero"/>
        <c:auto val="1"/>
        <c:lblAlgn val="ctr"/>
        <c:lblOffset val="100"/>
        <c:noMultiLvlLbl val="0"/>
      </c:catAx>
      <c:valAx>
        <c:axId val="2058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33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</c:v>
                </c:pt>
                <c:pt idx="1">
                  <c:v>36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A-48E0-B788-9315EDF4CAF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A-48E0-B788-9315EDF4CAF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якість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54</c:v>
                </c:pt>
                <c:pt idx="1">
                  <c:v>56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A-48E0-B788-9315EDF4CA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694144"/>
        <c:axId val="20695680"/>
      </c:barChart>
      <c:catAx>
        <c:axId val="20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5680"/>
        <c:crosses val="autoZero"/>
        <c:auto val="1"/>
        <c:lblAlgn val="ctr"/>
        <c:lblOffset val="100"/>
        <c:noMultiLvlLbl val="0"/>
      </c:catAx>
      <c:valAx>
        <c:axId val="2069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699136"/>
        <c:axId val="77541760"/>
        <c:axId val="0"/>
      </c:bar3DChart>
      <c:catAx>
        <c:axId val="78699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541760"/>
        <c:crosses val="autoZero"/>
        <c:auto val="1"/>
        <c:lblAlgn val="ctr"/>
        <c:lblOffset val="100"/>
        <c:noMultiLvlLbl val="0"/>
      </c:catAx>
      <c:valAx>
        <c:axId val="77541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86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99136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86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Порівняльна характеристика  середнього</a:t>
            </a:r>
            <a:r>
              <a:rPr lang="uk-UA" baseline="0" dirty="0" smtClean="0"/>
              <a:t> балу з української  мови  за роками</a:t>
            </a:r>
            <a:endParaRPr lang="uk-UA" dirty="0"/>
          </a:p>
        </c:rich>
      </c:tx>
      <c:layout>
        <c:manualLayout>
          <c:xMode val="edge"/>
          <c:yMode val="edge"/>
          <c:x val="0.17319525098425198"/>
          <c:y val="2.578124841404722E-2"/>
        </c:manualLayout>
      </c:layout>
      <c:overlay val="1"/>
      <c:spPr>
        <a:ln>
          <a:solidFill>
            <a:schemeClr val="accent1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157</c:v>
                </c:pt>
                <c:pt idx="1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9-407C-BA37-7349C67FEB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№17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147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9-407C-BA37-7349C67FE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55808"/>
        <c:axId val="68057344"/>
      </c:barChart>
      <c:catAx>
        <c:axId val="6805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057344"/>
        <c:crosses val="autoZero"/>
        <c:auto val="1"/>
        <c:lblAlgn val="ctr"/>
        <c:lblOffset val="100"/>
        <c:noMultiLvlLbl val="0"/>
      </c:catAx>
      <c:valAx>
        <c:axId val="6805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055808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36</c:v>
                </c:pt>
                <c:pt idx="2">
                  <c:v>30</c:v>
                </c:pt>
                <c:pt idx="3">
                  <c:v>31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  <c:pt idx="4">
                  <c:v>Якість (7-12)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36</c:v>
                </c:pt>
                <c:pt idx="2">
                  <c:v>36</c:v>
                </c:pt>
                <c:pt idx="3">
                  <c:v>14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21440"/>
        <c:axId val="23022976"/>
      </c:barChart>
      <c:catAx>
        <c:axId val="2302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2976"/>
        <c:crosses val="autoZero"/>
        <c:auto val="1"/>
        <c:lblAlgn val="ctr"/>
        <c:lblOffset val="100"/>
        <c:noMultiLvlLbl val="0"/>
      </c:catAx>
      <c:valAx>
        <c:axId val="2302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7-4391-A32A-EA7B4D07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7-4391-A32A-EA7B4D0709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A-48E0-B788-9315EDF4CAF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A-48E0-B788-9315EDF4CAF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якість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A-48E0-B788-9315EDF4CA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1711232"/>
        <c:axId val="183483008"/>
      </c:barChart>
      <c:catAx>
        <c:axId val="1217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3483008"/>
        <c:crosses val="autoZero"/>
        <c:auto val="1"/>
        <c:lblAlgn val="ctr"/>
        <c:lblOffset val="100"/>
        <c:noMultiLvlLbl val="0"/>
      </c:catAx>
      <c:valAx>
        <c:axId val="1834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17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Порівняльна характеристика  середнього</a:t>
            </a:r>
            <a:r>
              <a:rPr lang="uk-UA" baseline="0" dirty="0" smtClean="0"/>
              <a:t> балу з математики за роками</a:t>
            </a:r>
            <a:endParaRPr lang="uk-UA" dirty="0"/>
          </a:p>
        </c:rich>
      </c:tx>
      <c:layout>
        <c:manualLayout>
          <c:xMode val="edge"/>
          <c:yMode val="edge"/>
          <c:x val="0.17319525098425198"/>
          <c:y val="2.578124841404722E-2"/>
        </c:manualLayout>
      </c:layout>
      <c:overlay val="1"/>
      <c:spPr>
        <a:ln>
          <a:solidFill>
            <a:schemeClr val="accent1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144.5</c:v>
                </c:pt>
                <c:pt idx="1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5-46C6-812C-5D3FBE1314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БЗШ №17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135</c:v>
                </c:pt>
                <c:pt idx="1">
                  <c:v>127.7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5-46C6-812C-5D3FBE131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37984"/>
        <c:axId val="118551296"/>
      </c:barChart>
      <c:catAx>
        <c:axId val="10933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551296"/>
        <c:crosses val="autoZero"/>
        <c:auto val="1"/>
        <c:lblAlgn val="ctr"/>
        <c:lblOffset val="100"/>
        <c:noMultiLvlLbl val="0"/>
      </c:catAx>
      <c:valAx>
        <c:axId val="11855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33798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D9909-80B3-4956-AC06-FFBAEEB13503}" type="datetimeFigureOut">
              <a:rPr lang="uk-UA" smtClean="0"/>
              <a:pPr/>
              <a:t>14.01.2018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E32D8-318D-47D4-A797-8D90FF983FB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1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32D8-318D-47D4-A797-8D90FF983FB1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307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32D8-318D-47D4-A797-8D90FF983FB1}" type="slidenum">
              <a:rPr lang="uk-UA" smtClean="0"/>
              <a:pPr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58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105C0D-BE88-4393-8AD7-08745317CBC6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28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DE5E28-DA65-4954-849C-94DBF1CAE602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1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105C0D-BE88-4393-8AD7-08745317CBC6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74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C44EA2-8356-4205-9561-D58AC1234EDF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260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0F8A52-C2D9-4614-847C-A0D234032484}" type="slidenum">
              <a:rPr lang="ru-RU" altLang="ru-RU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04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DDD6D-72B7-4435-BD40-74D7D965B767}" type="slidenum">
              <a:rPr lang="ru-RU" altLang="ru-RU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73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B98001-D63C-4198-BEAB-50A468681C10}" type="slidenum">
              <a:rPr lang="ru-RU" altLang="ru-RU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18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F361D7-091D-4C1C-BFAE-3B54ACF07F3E}" type="slidenum">
              <a:rPr lang="ru-RU" altLang="ru-RU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25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95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87" y="3227848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51" y="295731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0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61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5029215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3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63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63" y="3179771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3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32" y="3179771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7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4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4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63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63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75" y="4532860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5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82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86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4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4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2" y="6391854"/>
            <a:ext cx="3644283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3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7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50" y="6391854"/>
            <a:ext cx="990599" cy="304799"/>
          </a:xfrm>
        </p:spPr>
        <p:txBody>
          <a:bodyPr/>
          <a:lstStyle/>
          <a:p>
            <a:fld id="{8084AFC5-17E4-4A26-A144-49682BD36ECA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3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15" y="6391854"/>
            <a:ext cx="992135" cy="304799"/>
          </a:xfrm>
        </p:spPr>
        <p:txBody>
          <a:bodyPr/>
          <a:lstStyle/>
          <a:p>
            <a:fld id="{F8679482-E0DA-4858-9A19-F8B792C0C3D9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8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BB57-91AE-461A-B72F-CD587E681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8878-DF46-4746-A2D1-44D59E27E8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99967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AF69-3849-4223-BBDB-CBFF065644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247-3EF1-45CD-B867-BB3CB8E610D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9740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7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35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3B6E-E4CF-4EBA-BC89-CEA6493318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1E46-AB1C-4FE3-9762-A9FE61B58CC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4705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B176-0C5F-4761-9570-2B3FFCCA18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6BB7-C284-4962-A776-F5E993267A8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24941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4F2A-661F-4228-8B17-56D39F6756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C9F6-CC1D-4790-B688-000C90BDEB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56568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9CD3-3C33-4D5C-8B44-D547CAC3F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0DA5-5E04-47DB-8C07-481A6E86E43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1022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54C3-D95D-41C0-9375-2F600EF98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69D2-625A-440F-B096-60594B699E4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58058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8C3E-513C-476C-940A-FB43A21B3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4008-6AB8-4069-A97C-4C072130EC7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21935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32A5-EF12-4815-8163-F3CD4CD7B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C932-6279-4300-8758-EE1E5363BC3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27029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767F-8C07-4B64-A862-346736C1C6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CDE2-4BCB-499A-83C2-A7BE9FA2EE2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01956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B49D-BB4B-44F8-B981-3113B0D74A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0F34-886F-4806-A633-2E1343CD073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20759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BB57-91AE-461A-B72F-CD587E681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8878-DF46-4746-A2D1-44D59E27E8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6911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70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AF69-3849-4223-BBDB-CBFF065644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247-3EF1-45CD-B867-BB3CB8E610D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38362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3B6E-E4CF-4EBA-BC89-CEA6493318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1E46-AB1C-4FE3-9762-A9FE61B58CC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0132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B176-0C5F-4761-9570-2B3FFCCA18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6BB7-C284-4962-A776-F5E993267A8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9517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4F2A-661F-4228-8B17-56D39F6756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C9F6-CC1D-4790-B688-000C90BDEB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73438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9CD3-3C33-4D5C-8B44-D547CAC3F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0DA5-5E04-47DB-8C07-481A6E86E43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28090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54C3-D95D-41C0-9375-2F600EF98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69D2-625A-440F-B096-60594B699E4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1615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8C3E-513C-476C-940A-FB43A21B3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4008-6AB8-4069-A97C-4C072130EC7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6783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32A5-EF12-4815-8163-F3CD4CD7B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C932-6279-4300-8758-EE1E5363BC3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155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767F-8C07-4B64-A862-346736C1C6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CDE2-4BCB-499A-83C2-A7BE9FA2EE2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742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B49D-BB4B-44F8-B981-3113B0D74A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0F34-886F-4806-A633-2E1343CD073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6090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63" y="2603508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23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26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BB57-91AE-461A-B72F-CD587E681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8878-DF46-4746-A2D1-44D59E27E8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6315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AF69-3849-4223-BBDB-CBFF065644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247-3EF1-45CD-B867-BB3CB8E610D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51142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3B6E-E4CF-4EBA-BC89-CEA6493318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1E46-AB1C-4FE3-9762-A9FE61B58CC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93728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B176-0C5F-4761-9570-2B3FFCCA18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6BB7-C284-4962-A776-F5E993267A8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63165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4F2A-661F-4228-8B17-56D39F6756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C9F6-CC1D-4790-B688-000C90BDEB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23508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9CD3-3C33-4D5C-8B44-D547CAC3F9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0DA5-5E04-47DB-8C07-481A6E86E43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43143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54C3-D95D-41C0-9375-2F600EF98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69D2-625A-440F-B096-60594B699E4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15074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8C3E-513C-476C-940A-FB43A21B3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4008-6AB8-4069-A97C-4C072130EC7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9003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32A5-EF12-4815-8163-F3CD4CD7B0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C932-6279-4300-8758-EE1E5363BC3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97630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767F-8C07-4B64-A862-346736C1C6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CDE2-4BCB-499A-83C2-A7BE9FA2EE2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484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63" y="3179767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23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23" y="3179767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16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B49D-BB4B-44F8-B981-3113B0D74A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0F34-886F-4806-A633-2E1343CD073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4075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6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2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1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63" y="3129287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7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0" y="1693336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81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3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15" y="639185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C48ED7C-D9A5-4EA8-B309-6E368BFA8F2B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3" y="639185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51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3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F5E2CBE4-E295-4662-BF2C-12307EBBEB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A45D751-DE16-4584-B2B3-893BC40DBC62}" type="slidenum">
              <a:rPr lang="ru-RU" altLang="uk-UA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287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F5E2CBE4-E295-4662-BF2C-12307EBBEB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A45D751-DE16-4584-B2B3-893BC40DBC62}" type="slidenum">
              <a:rPr lang="ru-RU" altLang="uk-UA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76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F5E2CBE4-E295-4662-BF2C-12307EBBEB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A45D751-DE16-4584-B2B3-893BC40DBC62}" type="slidenum">
              <a:rPr lang="ru-RU" altLang="uk-UA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124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Результати ЗНО-2017</a:t>
            </a:r>
            <a:endParaRPr lang="uk-UA" sz="2800" dirty="0"/>
          </a:p>
        </p:txBody>
      </p:sp>
      <p:pic>
        <p:nvPicPr>
          <p:cNvPr id="13314" name="Picture 2" descr="Український центр оцінювання якості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3" y="706617"/>
            <a:ext cx="2509987" cy="10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5032" y="4038138"/>
            <a:ext cx="50571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БЗШ </a:t>
            </a:r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І-ІІІ ст.</a:t>
            </a:r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17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649" y="0"/>
            <a:ext cx="2847435" cy="1679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2251" y="6400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66FF"/>
                </a:solidFill>
              </a:rPr>
              <a:t>04</a:t>
            </a:r>
            <a:r>
              <a:rPr lang="en-US" b="1" dirty="0" smtClean="0">
                <a:solidFill>
                  <a:srgbClr val="0066FF"/>
                </a:solidFill>
              </a:rPr>
              <a:t> </a:t>
            </a:r>
            <a:r>
              <a:rPr lang="uk-UA" b="1" dirty="0" smtClean="0">
                <a:solidFill>
                  <a:srgbClr val="0066FF"/>
                </a:solidFill>
              </a:rPr>
              <a:t>01</a:t>
            </a:r>
            <a:r>
              <a:rPr lang="en-US" b="1" dirty="0" smtClean="0">
                <a:solidFill>
                  <a:srgbClr val="0066FF"/>
                </a:solidFill>
              </a:rPr>
              <a:t> 201</a:t>
            </a:r>
            <a:r>
              <a:rPr lang="uk-UA" b="1" dirty="0" smtClean="0">
                <a:solidFill>
                  <a:srgbClr val="0066FF"/>
                </a:solidFill>
              </a:rPr>
              <a:t>8</a:t>
            </a:r>
            <a:endParaRPr lang="uk-UA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9833517"/>
              </p:ext>
            </p:extLst>
          </p:nvPr>
        </p:nvGraphicFramePr>
        <p:xfrm>
          <a:off x="500065" y="540406"/>
          <a:ext cx="4808539" cy="633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r:id="rId3" imgW="4810161" imgH="6340390" progId="Excel.Sheet.8">
                  <p:embed/>
                </p:oleObj>
              </mc:Choice>
              <mc:Fallback>
                <p:oleObj r:id="rId3" imgW="4810161" imgH="6340390" progId="Excel.Sheet.8">
                  <p:embed/>
                  <p:pic>
                    <p:nvPicPr>
                      <p:cNvPr id="0" name="Picture 2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5" y="540406"/>
                        <a:ext cx="4808539" cy="633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1919291" y="188913"/>
            <a:ext cx="8137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 мова і література</a:t>
            </a:r>
            <a:r>
              <a:rPr lang="uk-UA" alt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180 - 200 балів  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подолали поріг</a:t>
            </a:r>
            <a:endParaRPr lang="ru-RU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495411"/>
              </p:ext>
            </p:extLst>
          </p:nvPr>
        </p:nvGraphicFramePr>
        <p:xfrm>
          <a:off x="7183888" y="706997"/>
          <a:ext cx="4662487" cy="606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24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815888"/>
              </p:ext>
            </p:extLst>
          </p:nvPr>
        </p:nvGraphicFramePr>
        <p:xfrm>
          <a:off x="5646630" y="534992"/>
          <a:ext cx="4818063" cy="633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r:id="rId6" imgW="4816257" imgH="6340390" progId="Excel.Sheet.8">
                  <p:embed/>
                </p:oleObj>
              </mc:Choice>
              <mc:Fallback>
                <p:oleObj r:id="rId6" imgW="4816257" imgH="6340390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630" y="534992"/>
                        <a:ext cx="4818063" cy="633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500065" y="5058981"/>
            <a:ext cx="2960915" cy="522515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трелка вправо 2"/>
          <p:cNvSpPr/>
          <p:nvPr/>
        </p:nvSpPr>
        <p:spPr>
          <a:xfrm>
            <a:off x="7293659" y="5581496"/>
            <a:ext cx="1524000" cy="409303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59" y="5428651"/>
            <a:ext cx="37734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5154254"/>
              </p:ext>
            </p:extLst>
          </p:nvPr>
        </p:nvGraphicFramePr>
        <p:xfrm>
          <a:off x="1653388" y="265433"/>
          <a:ext cx="8669337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3" imgW="8669263" imgH="6431837" progId="Excel.Sheet.8">
                  <p:embed/>
                </p:oleObj>
              </mc:Choice>
              <mc:Fallback>
                <p:oleObj r:id="rId3" imgW="8669263" imgH="6431837" progId="Excel.Sheet.8">
                  <p:embed/>
                  <p:pic>
                    <p:nvPicPr>
                      <p:cNvPr id="0" name="Picture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388" y="265433"/>
                        <a:ext cx="8669337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1919291" y="188916"/>
            <a:ext cx="8137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uk-UA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у розрізі закладів міста з української мови</a:t>
            </a:r>
            <a:r>
              <a:rPr lang="uk-UA" alt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919293" y="5174317"/>
            <a:ext cx="8142515" cy="426720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5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986358"/>
              </p:ext>
            </p:extLst>
          </p:nvPr>
        </p:nvGraphicFramePr>
        <p:xfrm>
          <a:off x="0" y="603250"/>
          <a:ext cx="12192000" cy="6582380"/>
        </p:xfrm>
        <a:graphic>
          <a:graphicData uri="http://schemas.openxmlformats.org/drawingml/2006/table">
            <a:tbl>
              <a:tblPr/>
              <a:tblGrid>
                <a:gridCol w="718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навчального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закладу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5149" marR="115149" marT="17145" marB="17145" anchorCtr="1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5149" marR="115149" marT="17145" marB="17145" anchorCtr="1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TOП 200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5149" marR="115149" marT="17145" marB="17145" anchorCtr="1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Середній бал ЗНО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8890" marB="0" anchorCtr="1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8890" marB="0" anchorCtr="1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Білоцерківське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навчально-виховне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об’єднання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Ліцей-Мала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наук» 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Білоцерківської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ради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183.6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Білоцерківська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гімназія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2 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Білоцерківської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ради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181.7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Бучанська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гімназія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182.8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Боярський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НВК "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Гімназія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ЗОШ І ст."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Києво-Святошинської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державної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адміністрації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178.7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Славутицький ліцей Славутицької міської ради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180.8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Білоцерківське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навчально-виховне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об’єднання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"Перша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Білоцерківська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гімназія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школа І ст."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676" marR="95676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173.7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Бориспільський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НВК "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Ліцей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"Дизайн-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імені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Павла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Чубинського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спеціалізована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 І-ІІІ ст."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Бориспільської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ради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177.6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Вишгородська спеціалізована школа "Сузір’я" Вишгородського району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175.2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Бучанська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спеціалізована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І-ІІІ ст. №5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поглибленим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вивченням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іноземних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Бучанської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міської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ради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174.2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853" marR="11853" marT="8890" marB="0" anchor="ctr" horzOverflow="overflow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87" name="Rectangle 1"/>
          <p:cNvSpPr>
            <a:spLocks noChangeArrowheads="1"/>
          </p:cNvSpPr>
          <p:nvPr/>
        </p:nvSpPr>
        <p:spPr bwMode="auto">
          <a:xfrm>
            <a:off x="0" y="141288"/>
            <a:ext cx="1219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шкіл за результатами ЗНО з української мови </a:t>
            </a:r>
            <a:r>
              <a:rPr lang="uk-UA" alt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(Освіта.</a:t>
            </a:r>
            <a:r>
              <a:rPr lang="en-US" alt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altLang="uk-UA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10204337"/>
              </p:ext>
            </p:extLst>
          </p:nvPr>
        </p:nvGraphicFramePr>
        <p:xfrm>
          <a:off x="3" y="190276"/>
          <a:ext cx="12007516" cy="6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4083" y="0"/>
            <a:ext cx="4942936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accent1"/>
                </a:solidFill>
              </a:rPr>
              <a:t>ДПА </a:t>
            </a:r>
            <a:r>
              <a:rPr lang="uk-UA" sz="2800" b="1" dirty="0" smtClean="0">
                <a:solidFill>
                  <a:schemeClr val="accent1"/>
                </a:solidFill>
              </a:rPr>
              <a:t>– математика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7559243"/>
              </p:ext>
            </p:extLst>
          </p:nvPr>
        </p:nvGraphicFramePr>
        <p:xfrm>
          <a:off x="508004" y="1045029"/>
          <a:ext cx="1079863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7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1"/>
            <a:ext cx="9144000" cy="530225"/>
          </a:xfrm>
        </p:spPr>
        <p:txBody>
          <a:bodyPr/>
          <a:lstStyle/>
          <a:p>
            <a:pPr algn="ctr"/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за рівнем досягнень</a:t>
            </a:r>
            <a:r>
              <a:rPr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математики</a:t>
            </a:r>
            <a:endParaRPr lang="ru-RU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579879"/>
              </p:ext>
            </p:extLst>
          </p:nvPr>
        </p:nvGraphicFramePr>
        <p:xfrm>
          <a:off x="928923" y="19050"/>
          <a:ext cx="10145487" cy="683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r:id="rId4" imgW="9144793" imgH="6858594" progId="Excel.Sheet.8">
                  <p:embed/>
                </p:oleObj>
              </mc:Choice>
              <mc:Fallback>
                <p:oleObj r:id="rId4" imgW="9144793" imgH="6858594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923" y="19050"/>
                        <a:ext cx="10145487" cy="683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944915" y="3607847"/>
            <a:ext cx="1158240" cy="1915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4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8001" y="0"/>
            <a:ext cx="9805235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Порівняльний аналіз ДПА з математики за роками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4648127"/>
              </p:ext>
            </p:extLst>
          </p:nvPr>
        </p:nvGraphicFramePr>
        <p:xfrm>
          <a:off x="459876" y="948780"/>
          <a:ext cx="10798631" cy="571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5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3069174"/>
              </p:ext>
            </p:extLst>
          </p:nvPr>
        </p:nvGraphicFramePr>
        <p:xfrm>
          <a:off x="671346" y="335390"/>
          <a:ext cx="10373644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r:id="rId3" imgW="9065538" imgH="6431837" progId="Excel.Sheet.8">
                  <p:embed/>
                </p:oleObj>
              </mc:Choice>
              <mc:Fallback>
                <p:oleObj r:id="rId3" imgW="9065538" imgH="6431837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46" y="335390"/>
                        <a:ext cx="10373644" cy="6432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840347" y="83774"/>
            <a:ext cx="8137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у розрізі закладів міста з математики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253368" y="4834055"/>
            <a:ext cx="7724503" cy="435428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2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85282950"/>
              </p:ext>
            </p:extLst>
          </p:nvPr>
        </p:nvGraphicFramePr>
        <p:xfrm>
          <a:off x="3" y="190276"/>
          <a:ext cx="12007516" cy="6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2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4083" y="0"/>
            <a:ext cx="4942936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accent1"/>
                </a:solidFill>
              </a:rPr>
              <a:t>ДПА </a:t>
            </a:r>
            <a:r>
              <a:rPr lang="uk-UA" sz="2800" b="1" dirty="0" smtClean="0">
                <a:solidFill>
                  <a:schemeClr val="accent1"/>
                </a:solidFill>
              </a:rPr>
              <a:t>– історія України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38356024"/>
              </p:ext>
            </p:extLst>
          </p:nvPr>
        </p:nvGraphicFramePr>
        <p:xfrm>
          <a:off x="508004" y="842211"/>
          <a:ext cx="10798631" cy="568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9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478053" y="6219661"/>
            <a:ext cx="3504123" cy="431321"/>
          </a:xfrm>
        </p:spPr>
        <p:txBody>
          <a:bodyPr/>
          <a:lstStyle/>
          <a:p>
            <a:r>
              <a:rPr lang="uk-UA" altLang="ru-RU" sz="1400" b="1" i="1" dirty="0">
                <a:solidFill>
                  <a:srgbClr val="0066FF"/>
                </a:solidFill>
                <a:latin typeface="Century Gothic" panose="020B0502020202020204" pitchFamily="34" charset="0"/>
              </a:rPr>
              <a:t>Освіта – найважли</a:t>
            </a:r>
            <a:r>
              <a:rPr lang="uk-UA" altLang="ru-RU" sz="1400" b="1" dirty="0">
                <a:solidFill>
                  <a:srgbClr val="0066FF"/>
                </a:solidFill>
                <a:latin typeface="Century Gothic" panose="020B0502020202020204" pitchFamily="34" charset="0"/>
              </a:rPr>
              <a:t>в</a:t>
            </a:r>
            <a:r>
              <a:rPr lang="uk-UA" altLang="ru-RU" sz="1400" b="1" i="1" dirty="0">
                <a:solidFill>
                  <a:srgbClr val="0066FF"/>
                </a:solidFill>
                <a:latin typeface="Century Gothic" panose="020B0502020202020204" pitchFamily="34" charset="0"/>
              </a:rPr>
              <a:t>іше із земних благ, якщо вона якісна. Інакше вона абсолютно даремна</a:t>
            </a:r>
            <a:r>
              <a:rPr lang="uk-UA" altLang="ru-RU" sz="1400" b="1" i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.</a:t>
            </a:r>
            <a:r>
              <a:rPr lang="en-US" altLang="ru-RU" sz="1400" b="1" i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/>
            </a:r>
            <a:br>
              <a:rPr lang="en-US" altLang="ru-RU" sz="1400" b="1" i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</a:br>
            <a:r>
              <a:rPr lang="uk-UA" altLang="ru-RU" sz="1400" dirty="0">
                <a:solidFill>
                  <a:schemeClr val="accent6">
                    <a:lumMod val="50000"/>
                  </a:schemeClr>
                </a:solidFill>
              </a:rPr>
              <a:t>Джозеф  Редьярд Кіплінг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</a:rPr>
            </a:b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0" y="141379"/>
            <a:ext cx="11835524" cy="51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1111" y="0"/>
            <a:ext cx="9144000" cy="530225"/>
          </a:xfrm>
        </p:spPr>
        <p:txBody>
          <a:bodyPr/>
          <a:lstStyle/>
          <a:p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за рівнем досягнень</a:t>
            </a:r>
            <a:r>
              <a:rPr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історії України</a:t>
            </a:r>
            <a:endParaRPr lang="ru-RU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110838"/>
              </p:ext>
            </p:extLst>
          </p:nvPr>
        </p:nvGraphicFramePr>
        <p:xfrm>
          <a:off x="507873" y="-265874"/>
          <a:ext cx="10443195" cy="738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r:id="rId4" imgW="9144793" imgH="6858594" progId="Excel.Sheet.8">
                  <p:embed/>
                </p:oleObj>
              </mc:Choice>
              <mc:Fallback>
                <p:oleObj r:id="rId4" imgW="9144793" imgH="6858594" progId="Excel.Sheet.8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73" y="-265874"/>
                        <a:ext cx="10443195" cy="7388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664252" y="3608574"/>
            <a:ext cx="1053737" cy="21771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47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8001" y="0"/>
            <a:ext cx="9805235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Порівняльний аналіз ДПА з історії України за роками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2975675"/>
              </p:ext>
            </p:extLst>
          </p:nvPr>
        </p:nvGraphicFramePr>
        <p:xfrm>
          <a:off x="459876" y="948780"/>
          <a:ext cx="10798631" cy="571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0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33365573"/>
              </p:ext>
            </p:extLst>
          </p:nvPr>
        </p:nvGraphicFramePr>
        <p:xfrm>
          <a:off x="639129" y="114225"/>
          <a:ext cx="10526176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r:id="rId3" imgW="9065538" imgH="6431837" progId="Excel.Sheet.8">
                  <p:embed/>
                </p:oleObj>
              </mc:Choice>
              <mc:Fallback>
                <p:oleObj r:id="rId3" imgW="9065538" imgH="6431837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9" y="114225"/>
                        <a:ext cx="10526176" cy="6432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639129" y="1"/>
            <a:ext cx="8137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у розрізі закладів міста з історії України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39131" y="5067517"/>
            <a:ext cx="7306492" cy="452845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8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46973491"/>
              </p:ext>
            </p:extLst>
          </p:nvPr>
        </p:nvGraphicFramePr>
        <p:xfrm>
          <a:off x="3" y="190276"/>
          <a:ext cx="12007516" cy="6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4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4083" y="0"/>
            <a:ext cx="4942936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ДПА – англійська мова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20542713"/>
              </p:ext>
            </p:extLst>
          </p:nvPr>
        </p:nvGraphicFramePr>
        <p:xfrm>
          <a:off x="508004" y="745963"/>
          <a:ext cx="10798631" cy="578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39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283401"/>
              </p:ext>
            </p:extLst>
          </p:nvPr>
        </p:nvGraphicFramePr>
        <p:xfrm>
          <a:off x="539651" y="0"/>
          <a:ext cx="10628025" cy="690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Лист" r:id="rId3" imgW="9144793" imgH="6907367" progId="Excel.Sheet.8">
                  <p:embed/>
                </p:oleObj>
              </mc:Choice>
              <mc:Fallback>
                <p:oleObj name="Лист" r:id="rId3" imgW="9144793" imgH="6907367" progId="Excel.Sheet.8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51" y="0"/>
                        <a:ext cx="10628025" cy="6908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440611" y="0"/>
            <a:ext cx="9144000" cy="5302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за рівнем досягнень</a:t>
            </a:r>
            <a:r>
              <a:rPr lang="en-US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англійської мови</a:t>
            </a:r>
            <a:endParaRPr lang="ru-RU" altLang="uk-UA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3840" y="3509650"/>
            <a:ext cx="1053737" cy="21771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3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1009376"/>
              </p:ext>
            </p:extLst>
          </p:nvPr>
        </p:nvGraphicFramePr>
        <p:xfrm>
          <a:off x="1669296" y="188916"/>
          <a:ext cx="9066213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r:id="rId3" imgW="9065538" imgH="6431837" progId="Excel.Sheet.8">
                  <p:embed/>
                </p:oleObj>
              </mc:Choice>
              <mc:Fallback>
                <p:oleObj r:id="rId3" imgW="9065538" imgH="6431837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296" y="188916"/>
                        <a:ext cx="9066213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Заголовок 1"/>
          <p:cNvSpPr txBox="1">
            <a:spLocks/>
          </p:cNvSpPr>
          <p:nvPr/>
        </p:nvSpPr>
        <p:spPr bwMode="auto">
          <a:xfrm>
            <a:off x="1919291" y="188916"/>
            <a:ext cx="8137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uk-UA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у розрізі закладів міста з англійської мови</a:t>
            </a:r>
            <a:r>
              <a:rPr lang="uk-UA" alt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323605" y="5296186"/>
            <a:ext cx="7733211" cy="47897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8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96450350"/>
              </p:ext>
            </p:extLst>
          </p:nvPr>
        </p:nvGraphicFramePr>
        <p:xfrm>
          <a:off x="3" y="190276"/>
          <a:ext cx="12007516" cy="6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41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4083" y="0"/>
            <a:ext cx="4942936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ДПА – біологія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15417570"/>
              </p:ext>
            </p:extLst>
          </p:nvPr>
        </p:nvGraphicFramePr>
        <p:xfrm>
          <a:off x="508004" y="1045029"/>
          <a:ext cx="1079863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6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1"/>
            <a:ext cx="9144000" cy="530225"/>
          </a:xfrm>
        </p:spPr>
        <p:txBody>
          <a:bodyPr/>
          <a:lstStyle/>
          <a:p>
            <a:pPr algn="ctr"/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за рівнем досягнень</a:t>
            </a:r>
            <a:r>
              <a:rPr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біології</a:t>
            </a:r>
            <a:endParaRPr lang="ru-RU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7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372787"/>
              </p:ext>
            </p:extLst>
          </p:nvPr>
        </p:nvGraphicFramePr>
        <p:xfrm>
          <a:off x="824459" y="-179882"/>
          <a:ext cx="9843541" cy="703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r:id="rId4" imgW="9144793" imgH="6669602" progId="Excel.Sheet.8">
                  <p:embed/>
                </p:oleObj>
              </mc:Choice>
              <mc:Fallback>
                <p:oleObj r:id="rId4" imgW="9144793" imgH="6669602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59" y="-179882"/>
                        <a:ext cx="9843541" cy="70378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654638" y="3538181"/>
            <a:ext cx="1184367" cy="2239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0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132" y="1060754"/>
            <a:ext cx="3155789" cy="706964"/>
          </a:xfrm>
        </p:spPr>
        <p:txBody>
          <a:bodyPr/>
          <a:lstStyle/>
          <a:p>
            <a:r>
              <a:rPr lang="uk-UA" sz="8800" dirty="0" smtClean="0"/>
              <a:t>ДПА</a:t>
            </a:r>
            <a:endParaRPr lang="uk-UA" sz="8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3610" y="5426031"/>
            <a:ext cx="57038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chool1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@bc.gmeil.com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7" y="2527680"/>
            <a:ext cx="5667751" cy="28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5836448"/>
              </p:ext>
            </p:extLst>
          </p:nvPr>
        </p:nvGraphicFramePr>
        <p:xfrm>
          <a:off x="990603" y="390616"/>
          <a:ext cx="9066213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r:id="rId3" imgW="9065538" imgH="6431837" progId="Excel.Sheet.8">
                  <p:embed/>
                </p:oleObj>
              </mc:Choice>
              <mc:Fallback>
                <p:oleObj r:id="rId3" imgW="9065538" imgH="6431837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3" y="390616"/>
                        <a:ext cx="9066213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Заголовок 1"/>
          <p:cNvSpPr txBox="1">
            <a:spLocks/>
          </p:cNvSpPr>
          <p:nvPr/>
        </p:nvSpPr>
        <p:spPr bwMode="auto">
          <a:xfrm>
            <a:off x="1919291" y="188916"/>
            <a:ext cx="8137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uk-UA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у розрізі закладів міста з біології</a:t>
            </a:r>
            <a:r>
              <a:rPr lang="uk-UA" alt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49898" y="5212080"/>
            <a:ext cx="7733211" cy="47897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0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07008160"/>
              </p:ext>
            </p:extLst>
          </p:nvPr>
        </p:nvGraphicFramePr>
        <p:xfrm>
          <a:off x="3" y="190276"/>
          <a:ext cx="12007516" cy="6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3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4083" y="0"/>
            <a:ext cx="4942936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ДПА – географія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09030298"/>
              </p:ext>
            </p:extLst>
          </p:nvPr>
        </p:nvGraphicFramePr>
        <p:xfrm>
          <a:off x="508004" y="1045029"/>
          <a:ext cx="1079863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2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1"/>
            <a:ext cx="9144000" cy="530225"/>
          </a:xfrm>
        </p:spPr>
        <p:txBody>
          <a:bodyPr/>
          <a:lstStyle/>
          <a:p>
            <a:pPr algn="ctr"/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за рівнем досягнень</a:t>
            </a:r>
            <a:r>
              <a:rPr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географії</a:t>
            </a:r>
            <a:endParaRPr lang="ru-RU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89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31401"/>
              </p:ext>
            </p:extLst>
          </p:nvPr>
        </p:nvGraphicFramePr>
        <p:xfrm>
          <a:off x="1524000" y="-209859"/>
          <a:ext cx="9144000" cy="706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r:id="rId4" imgW="9144793" imgH="6718374" progId="Excel.Sheet.8">
                  <p:embed/>
                </p:oleObj>
              </mc:Choice>
              <mc:Fallback>
                <p:oleObj r:id="rId4" imgW="9144793" imgH="6718374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209859"/>
                        <a:ext cx="9144000" cy="7067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64239" y="3479715"/>
            <a:ext cx="1184367" cy="2239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6973219"/>
              </p:ext>
            </p:extLst>
          </p:nvPr>
        </p:nvGraphicFramePr>
        <p:xfrm>
          <a:off x="1919292" y="425450"/>
          <a:ext cx="9066213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r:id="rId3" imgW="9065538" imgH="6431837" progId="Excel.Sheet.8">
                  <p:embed/>
                </p:oleObj>
              </mc:Choice>
              <mc:Fallback>
                <p:oleObj r:id="rId3" imgW="9065538" imgH="6431837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92" y="425450"/>
                        <a:ext cx="9066213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Заголовок 1"/>
          <p:cNvSpPr txBox="1">
            <a:spLocks/>
          </p:cNvSpPr>
          <p:nvPr/>
        </p:nvSpPr>
        <p:spPr bwMode="auto">
          <a:xfrm>
            <a:off x="1919291" y="188916"/>
            <a:ext cx="8137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uk-UA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у розрізі закладів міста з географії</a:t>
            </a:r>
            <a:r>
              <a:rPr lang="uk-UA" alt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323605" y="4859153"/>
            <a:ext cx="7733211" cy="47897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21139004"/>
              </p:ext>
            </p:extLst>
          </p:nvPr>
        </p:nvGraphicFramePr>
        <p:xfrm>
          <a:off x="3" y="190276"/>
          <a:ext cx="12007516" cy="6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3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4083" y="0"/>
            <a:ext cx="4942936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ДПА – фізика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86841224"/>
              </p:ext>
            </p:extLst>
          </p:nvPr>
        </p:nvGraphicFramePr>
        <p:xfrm>
          <a:off x="508004" y="1045029"/>
          <a:ext cx="1079863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58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1"/>
            <a:ext cx="9144000" cy="530225"/>
          </a:xfrm>
        </p:spPr>
        <p:txBody>
          <a:bodyPr/>
          <a:lstStyle/>
          <a:p>
            <a:pPr algn="ctr"/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за рівнем досягнень</a:t>
            </a:r>
            <a:r>
              <a:rPr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фізики</a:t>
            </a:r>
            <a:endParaRPr lang="ru-RU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320269"/>
              </p:ext>
            </p:extLst>
          </p:nvPr>
        </p:nvGraphicFramePr>
        <p:xfrm>
          <a:off x="464696" y="138113"/>
          <a:ext cx="10972799" cy="671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r:id="rId4" imgW="9144793" imgH="6718374" progId="Excel.Sheet.8">
                  <p:embed/>
                </p:oleObj>
              </mc:Choice>
              <mc:Fallback>
                <p:oleObj r:id="rId4" imgW="9144793" imgH="6718374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96" y="138113"/>
                        <a:ext cx="10972799" cy="6719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09603" y="3959997"/>
            <a:ext cx="1184367" cy="2239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1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4465389"/>
              </p:ext>
            </p:extLst>
          </p:nvPr>
        </p:nvGraphicFramePr>
        <p:xfrm>
          <a:off x="990601" y="425450"/>
          <a:ext cx="9066213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r:id="rId3" imgW="9065538" imgH="6431837" progId="Excel.Sheet.8">
                  <p:embed/>
                </p:oleObj>
              </mc:Choice>
              <mc:Fallback>
                <p:oleObj r:id="rId3" imgW="9065538" imgH="6431837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1" y="425450"/>
                        <a:ext cx="9066213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Заголовок 1"/>
          <p:cNvSpPr txBox="1">
            <a:spLocks/>
          </p:cNvSpPr>
          <p:nvPr/>
        </p:nvSpPr>
        <p:spPr bwMode="auto">
          <a:xfrm>
            <a:off x="1919291" y="188916"/>
            <a:ext cx="8137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uk-UA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у розрізі закладів міста з фізики</a:t>
            </a:r>
            <a:r>
              <a:rPr lang="uk-UA" alt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92149" y="5471671"/>
            <a:ext cx="7733211" cy="47897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6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03634028"/>
              </p:ext>
            </p:extLst>
          </p:nvPr>
        </p:nvGraphicFramePr>
        <p:xfrm>
          <a:off x="3" y="190276"/>
          <a:ext cx="12007516" cy="6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71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ДПА - 2017</a:t>
            </a:r>
            <a:endParaRPr lang="ru-RU" sz="3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538157"/>
              </p:ext>
            </p:extLst>
          </p:nvPr>
        </p:nvGraphicFramePr>
        <p:xfrm>
          <a:off x="5098483" y="928256"/>
          <a:ext cx="6636327" cy="574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Вибір учнів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65" y="4597895"/>
            <a:ext cx="2490315" cy="14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4083" y="0"/>
            <a:ext cx="4942936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ДПА – хімія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15729744"/>
              </p:ext>
            </p:extLst>
          </p:nvPr>
        </p:nvGraphicFramePr>
        <p:xfrm>
          <a:off x="508004" y="1045029"/>
          <a:ext cx="1079863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7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1"/>
            <a:ext cx="9144000" cy="530225"/>
          </a:xfrm>
        </p:spPr>
        <p:txBody>
          <a:bodyPr/>
          <a:lstStyle/>
          <a:p>
            <a:pPr algn="ctr"/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за рівнем досягнень</a:t>
            </a:r>
            <a:r>
              <a:rPr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</a:t>
            </a:r>
            <a:endParaRPr lang="ru-RU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13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542044"/>
              </p:ext>
            </p:extLst>
          </p:nvPr>
        </p:nvGraphicFramePr>
        <p:xfrm>
          <a:off x="744512" y="-174755"/>
          <a:ext cx="9144000" cy="679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r:id="rId4" imgW="9144793" imgH="6791533" progId="Excel.Sheet.8">
                  <p:embed/>
                </p:oleObj>
              </mc:Choice>
              <mc:Fallback>
                <p:oleObj r:id="rId4" imgW="9144793" imgH="6791533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12" y="-174755"/>
                        <a:ext cx="9144000" cy="679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578828" y="3707704"/>
            <a:ext cx="1184367" cy="2239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8796502"/>
              </p:ext>
            </p:extLst>
          </p:nvPr>
        </p:nvGraphicFramePr>
        <p:xfrm>
          <a:off x="1454947" y="425450"/>
          <a:ext cx="9066213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r:id="rId3" imgW="9065538" imgH="6431837" progId="Excel.Sheet.8">
                  <p:embed/>
                </p:oleObj>
              </mc:Choice>
              <mc:Fallback>
                <p:oleObj r:id="rId3" imgW="9065538" imgH="6431837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947" y="425450"/>
                        <a:ext cx="9066213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Заголовок 1"/>
          <p:cNvSpPr txBox="1">
            <a:spLocks/>
          </p:cNvSpPr>
          <p:nvPr/>
        </p:nvSpPr>
        <p:spPr bwMode="auto">
          <a:xfrm>
            <a:off x="1919291" y="188916"/>
            <a:ext cx="8137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uk-UA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у розрізі закладів міста з хімії</a:t>
            </a:r>
            <a:r>
              <a:rPr lang="uk-UA" alt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919293" y="1083438"/>
            <a:ext cx="7733211" cy="47897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3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0716348"/>
              </p:ext>
            </p:extLst>
          </p:nvPr>
        </p:nvGraphicFramePr>
        <p:xfrm>
          <a:off x="3" y="190276"/>
          <a:ext cx="12007516" cy="64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9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46923058"/>
              </p:ext>
            </p:extLst>
          </p:nvPr>
        </p:nvGraphicFramePr>
        <p:xfrm>
          <a:off x="869430" y="719667"/>
          <a:ext cx="10148340" cy="58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4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71564"/>
          <a:ext cx="121920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r:id="rId3" imgW="9144793" imgH="5572227" progId="Excel.Chart.8">
                  <p:embed/>
                </p:oleObj>
              </mc:Choice>
              <mc:Fallback>
                <p:oleObj r:id="rId3" imgW="9144793" imgH="557222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64"/>
                        <a:ext cx="12192000" cy="557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uk-UA" altLang="uk-UA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Середній бал за шкалою</a:t>
            </a:r>
            <a:endParaRPr lang="ru-RU" altLang="uk-UA" sz="3200" b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303078"/>
              </p:ext>
            </p:extLst>
          </p:nvPr>
        </p:nvGraphicFramePr>
        <p:xfrm>
          <a:off x="0" y="866275"/>
          <a:ext cx="12192000" cy="543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Диаграмма" r:id="rId3" imgW="9143977" imgH="5572239" progId="Excel.Chart.8">
                  <p:embed/>
                </p:oleObj>
              </mc:Choice>
              <mc:Fallback>
                <p:oleObj name="Диаграмма" r:id="rId3" imgW="9143977" imgH="557223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6275"/>
                        <a:ext cx="12192000" cy="5431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uk-UA" altLang="uk-UA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Середній бал за роками</a:t>
            </a:r>
            <a:endParaRPr lang="ru-RU" altLang="uk-UA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851" cy="7165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9" y="0"/>
            <a:ext cx="6096851" cy="71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5010" y="0"/>
            <a:ext cx="7781028" cy="577970"/>
          </a:xfrm>
        </p:spPr>
        <p:txBody>
          <a:bodyPr/>
          <a:lstStyle/>
          <a:p>
            <a:r>
              <a:rPr lang="uk-UA" altLang="uk-U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за </a:t>
            </a:r>
            <a:r>
              <a:rPr lang="uk-UA" altLang="uk-UA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шкалою 100 – 200 балів</a:t>
            </a:r>
            <a:endParaRPr lang="ru-RU" altLang="uk-UA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226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3543407"/>
              </p:ext>
            </p:extLst>
          </p:nvPr>
        </p:nvGraphicFramePr>
        <p:xfrm>
          <a:off x="949325" y="758825"/>
          <a:ext cx="9920288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Лист" r:id="rId3" imgW="10477380" imgH="5924554" progId="Excel.Sheet.8">
                  <p:embed/>
                </p:oleObj>
              </mc:Choice>
              <mc:Fallback>
                <p:oleObj name="Лист" r:id="rId3" imgW="10477380" imgH="5924554" progId="Excel.Sheet.8">
                  <p:embed/>
                  <p:pic>
                    <p:nvPicPr>
                      <p:cNvPr id="0" name="Picture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758825"/>
                        <a:ext cx="9920288" cy="561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4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479" y="0"/>
            <a:ext cx="8229600" cy="476250"/>
          </a:xfrm>
        </p:spPr>
        <p:txBody>
          <a:bodyPr/>
          <a:lstStyle/>
          <a:p>
            <a:r>
              <a:rPr lang="uk-UA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шкіл </a:t>
            </a:r>
            <a:r>
              <a:rPr lang="uk-UA" altLang="uk-UA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uk-UA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ЗНО-2017 </a:t>
            </a:r>
            <a:r>
              <a:rPr lang="en-US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Освіта.</a:t>
            </a:r>
            <a:r>
              <a:rPr lang="en-US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UA)</a:t>
            </a:r>
            <a:r>
              <a:rPr lang="uk-UA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Усього:45</a:t>
            </a:r>
            <a:r>
              <a:rPr lang="en-US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altLang="uk-UA" sz="1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25000"/>
              </p:ext>
            </p:extLst>
          </p:nvPr>
        </p:nvGraphicFramePr>
        <p:xfrm>
          <a:off x="1459390" y="476250"/>
          <a:ext cx="8860267" cy="6330411"/>
        </p:xfrm>
        <a:graphic>
          <a:graphicData uri="http://schemas.openxmlformats.org/drawingml/2006/table">
            <a:tbl>
              <a:tblPr/>
              <a:tblGrid>
                <a:gridCol w="5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</a:t>
                      </a:r>
                      <a:endParaRPr lang="ru-RU" sz="11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Заклад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Середній бал  ЗНО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Білоцерківське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навчально-виховне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об’єднання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Ліцей-Мала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академія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наук»</a:t>
                      </a: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b="1" baseline="0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 гімназія № 2</a:t>
                      </a:r>
                      <a:endParaRPr lang="ru-RU" sz="1200" b="1" baseline="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166,3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БНВО 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Перша Білоцерківська гімназія - школа І ступеня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,1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 спеціалізована школа І-ІІІ ступенів № 9 з поглибленим вивченням іноземних мов</a:t>
                      </a:r>
                      <a:endParaRPr lang="ru-RU" sz="1200" b="1" baseline="0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18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Приватний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НВК «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дитячий садок «Міцва-613»» 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156,7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Білоцерківський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колегіум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 загальноосвітня школа І-ІІІ ступенів № 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Т.Г.Шевченка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спеціалізована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12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поглибленим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вивченням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інформаційних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технологій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спеціалізована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природничо-математична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16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ім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М.О.Кириленка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 загальноосвітня школа І-ІІІ ступенів № 22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46,4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5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Білоцерківське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навчально-виховне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об'єднання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«ЗОШ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№15 - ДЮСОК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Білоцерківський</a:t>
                      </a: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навчально-виховний комплекс 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«ЗОШ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№13 - ДНЗ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38,6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20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спеціалізована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поглибленим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вивченням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слов'янських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мов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17                                  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21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вечірня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змінна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</a:t>
                      </a: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101,5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4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385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Білоцерківське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навчально-виховне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об'єднання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Звитяга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04329204"/>
              </p:ext>
            </p:extLst>
          </p:nvPr>
        </p:nvGraphicFramePr>
        <p:xfrm>
          <a:off x="179884" y="0"/>
          <a:ext cx="1164735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26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2883" y="0"/>
            <a:ext cx="8229600" cy="476250"/>
          </a:xfrm>
        </p:spPr>
        <p:txBody>
          <a:bodyPr/>
          <a:lstStyle/>
          <a:p>
            <a:r>
              <a:rPr lang="uk-UA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шкіл за результатами </a:t>
            </a:r>
            <a:r>
              <a:rPr lang="uk-UA" altLang="uk-UA" sz="1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Україні)</a:t>
            </a:r>
            <a:r>
              <a:rPr lang="uk-UA" altLang="uk-UA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ЗНО-2017 </a:t>
            </a:r>
            <a:r>
              <a:rPr lang="en-US" altLang="uk-UA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uk-UA" altLang="uk-UA" sz="1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С.Городецький</a:t>
            </a:r>
            <a:r>
              <a:rPr lang="en-US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uk-UA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Усього:9018</a:t>
            </a:r>
            <a:endParaRPr lang="ru-RU" altLang="uk-UA" sz="1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36509"/>
              </p:ext>
            </p:extLst>
          </p:nvPr>
        </p:nvGraphicFramePr>
        <p:xfrm>
          <a:off x="966161" y="458789"/>
          <a:ext cx="9437301" cy="6033136"/>
        </p:xfrm>
        <a:graphic>
          <a:graphicData uri="http://schemas.openxmlformats.org/drawingml/2006/table">
            <a:tbl>
              <a:tblPr/>
              <a:tblGrid>
                <a:gridCol w="624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</a:t>
                      </a:r>
                      <a:endParaRPr lang="ru-RU" sz="11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Заклад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Середній бал  ЗНО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Білоцерківське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навчально-виховне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об’єднання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Ліцей-Мала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академія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наук»</a:t>
                      </a: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b="1" baseline="0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 гімназія № 2</a:t>
                      </a:r>
                      <a:endParaRPr lang="ru-RU" sz="1200" b="1" baseline="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166,3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БНВО 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Перша Білоцерківська гімназія - школа І ступеня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164,1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18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161,3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 спеціалізована школа І-ІІІ ступенів № 9 з поглибленим вивченням іноземних мов</a:t>
                      </a:r>
                      <a:endParaRPr lang="ru-RU" sz="1200" b="1" baseline="0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160,3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Приватний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НВК «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дитячий садок «Міцва-613»» 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156,7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Білоцерківський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колегіум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152,8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832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3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Т.Г.Шевченка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151,8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 загальноосвітня школа І-ІІІ ступенів № 6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151,6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 загальноосвітня школа І-ІІІ ступенів № 22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1008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спеціалізована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12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поглибленим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вивченням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інформаційних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технологій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149,8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спеціалізована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природничо-математична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16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ім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М.О.Кириленка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5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147,7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1602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Білоцерківський</a:t>
                      </a:r>
                      <a:r>
                        <a:rPr lang="uk-UA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навчально-виховний комплекс 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«ЗОШ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№13 - ДНЗ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144,3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Білоцерківське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навчально-виховне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об'єднання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«ЗОШ</a:t>
                      </a:r>
                      <a:r>
                        <a:rPr lang="ru-RU" sz="12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№15 - ДЮСОК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20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141,4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спеціалізована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поглибленим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вивченням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слов'янських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мов</a:t>
                      </a:r>
                      <a:endParaRPr lang="ru-RU" sz="1200" b="1" dirty="0" smtClean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137,8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3270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133,9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3658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7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131,7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3757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4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131,3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129,4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4431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21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127,6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7571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Білоцерківське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навчально-виховне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об'єднання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Звитяга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110,4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2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Білоцерківська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вечірня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змінна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загальноосвітня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ІІ-ІІІ </a:t>
                      </a:r>
                      <a:r>
                        <a:rPr lang="ru-RU" sz="1200" b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112,8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6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52120"/>
              </p:ext>
            </p:extLst>
          </p:nvPr>
        </p:nvGraphicFramePr>
        <p:xfrm>
          <a:off x="1424065" y="1427552"/>
          <a:ext cx="8994100" cy="520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780">
                  <a:extLst>
                    <a:ext uri="{9D8B030D-6E8A-4147-A177-3AD203B41FA5}">
                      <a16:colId xmlns:a16="http://schemas.microsoft.com/office/drawing/2014/main" val="515384796"/>
                    </a:ext>
                  </a:extLst>
                </a:gridCol>
                <a:gridCol w="1783830">
                  <a:extLst>
                    <a:ext uri="{9D8B030D-6E8A-4147-A177-3AD203B41FA5}">
                      <a16:colId xmlns:a16="http://schemas.microsoft.com/office/drawing/2014/main" val="1922977641"/>
                    </a:ext>
                  </a:extLst>
                </a:gridCol>
                <a:gridCol w="1783830">
                  <a:extLst>
                    <a:ext uri="{9D8B030D-6E8A-4147-A177-3AD203B41FA5}">
                      <a16:colId xmlns:a16="http://schemas.microsoft.com/office/drawing/2014/main" val="83765856"/>
                    </a:ext>
                  </a:extLst>
                </a:gridCol>
                <a:gridCol w="1783830">
                  <a:extLst>
                    <a:ext uri="{9D8B030D-6E8A-4147-A177-3AD203B41FA5}">
                      <a16:colId xmlns:a16="http://schemas.microsoft.com/office/drawing/2014/main" val="3203361414"/>
                    </a:ext>
                  </a:extLst>
                </a:gridCol>
                <a:gridCol w="1783830">
                  <a:extLst>
                    <a:ext uri="{9D8B030D-6E8A-4147-A177-3AD203B41FA5}">
                      <a16:colId xmlns:a16="http://schemas.microsoft.com/office/drawing/2014/main" val="1725998556"/>
                    </a:ext>
                  </a:extLst>
                </a:gridCol>
              </a:tblGrid>
              <a:tr h="1300362">
                <a:tc>
                  <a:txBody>
                    <a:bodyPr/>
                    <a:lstStyle/>
                    <a:p>
                      <a:r>
                        <a:rPr lang="uk-UA" dirty="0" smtClean="0"/>
                        <a:t>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Середній бал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в області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в Україні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в місті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72645"/>
                  </a:ext>
                </a:extLst>
              </a:tr>
              <a:tr h="1300362">
                <a:tc>
                  <a:txBody>
                    <a:bodyPr/>
                    <a:lstStyle/>
                    <a:p>
                      <a:r>
                        <a:rPr lang="uk-UA" sz="3200" b="0" dirty="0" smtClean="0"/>
                        <a:t>2016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123,61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3941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20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30424"/>
                  </a:ext>
                </a:extLst>
              </a:tr>
              <a:tr h="1300362">
                <a:tc>
                  <a:txBody>
                    <a:bodyPr/>
                    <a:lstStyle/>
                    <a:p>
                      <a:r>
                        <a:rPr lang="uk-UA" sz="3200" b="0" dirty="0" smtClean="0"/>
                        <a:t>2017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129,4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227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4089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 smtClean="0"/>
                        <a:t>21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41572"/>
                  </a:ext>
                </a:extLst>
              </a:tr>
              <a:tr h="13003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869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1424" y="350334"/>
            <a:ext cx="8559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 роботи педагогічного та учнівського колективів школи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Місце школи за роками </a:t>
            </a:r>
            <a:br>
              <a:rPr lang="ru-RU" altLang="ru-RU" smtClean="0"/>
            </a:br>
            <a:r>
              <a:rPr lang="ru-RU" altLang="ru-RU" smtClean="0"/>
              <a:t>(середній бал)</a:t>
            </a:r>
          </a:p>
        </p:txBody>
      </p:sp>
      <p:graphicFrame>
        <p:nvGraphicFramePr>
          <p:cNvPr id="2867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474521"/>
              </p:ext>
            </p:extLst>
          </p:nvPr>
        </p:nvGraphicFramePr>
        <p:xfrm>
          <a:off x="449705" y="1454046"/>
          <a:ext cx="11257613" cy="494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Диаграмма" r:id="rId3" imgW="11296628" imgH="5924554" progId="Excel.Chart.8">
                  <p:embed/>
                </p:oleObj>
              </mc:Choice>
              <mc:Fallback>
                <p:oleObj name="Диаграмма" r:id="rId3" imgW="11296628" imgH="5924554" progId="Excel.Chart.8">
                  <p:embed/>
                  <p:pic>
                    <p:nvPicPr>
                      <p:cNvPr id="28675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05" y="1454046"/>
                        <a:ext cx="11257613" cy="494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5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721" y="485636"/>
            <a:ext cx="2028192" cy="489150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ЗНО 2018</a:t>
            </a:r>
            <a:endParaRPr lang="uk-UA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721" y="974787"/>
            <a:ext cx="2186344" cy="5357002"/>
          </a:xfrm>
        </p:spPr>
        <p:txBody>
          <a:bodyPr>
            <a:noAutofit/>
          </a:bodyPr>
          <a:lstStyle/>
          <a:p>
            <a:r>
              <a:rPr lang="uk-UA" sz="1800" dirty="0" smtClean="0"/>
              <a:t>Пробне ЗНО:</a:t>
            </a:r>
          </a:p>
          <a:p>
            <a:r>
              <a:rPr lang="uk-UA" sz="1800" b="1" dirty="0"/>
              <a:t> 24 березня 2018 </a:t>
            </a:r>
            <a:r>
              <a:rPr lang="uk-UA" sz="1800" b="1" dirty="0" smtClean="0"/>
              <a:t>року - </a:t>
            </a:r>
            <a:endParaRPr lang="uk-UA" sz="1800" dirty="0"/>
          </a:p>
          <a:p>
            <a:r>
              <a:rPr lang="uk-UA" sz="1800" dirty="0"/>
              <a:t>у</a:t>
            </a:r>
            <a:r>
              <a:rPr lang="uk-UA" sz="1800" dirty="0" smtClean="0"/>
              <a:t>країнська </a:t>
            </a:r>
            <a:r>
              <a:rPr lang="uk-UA" sz="1800" dirty="0"/>
              <a:t>мова і </a:t>
            </a:r>
            <a:r>
              <a:rPr lang="uk-UA" sz="1800" dirty="0" smtClean="0"/>
              <a:t>література</a:t>
            </a:r>
          </a:p>
          <a:p>
            <a:r>
              <a:rPr lang="uk-UA" sz="1800" b="1" dirty="0" smtClean="0"/>
              <a:t>31 </a:t>
            </a:r>
            <a:r>
              <a:rPr lang="uk-UA" sz="1800" b="1" dirty="0"/>
              <a:t>березня 2018 року</a:t>
            </a:r>
            <a:r>
              <a:rPr lang="uk-UA" sz="1800" b="1" dirty="0" smtClean="0"/>
              <a:t>:</a:t>
            </a:r>
          </a:p>
          <a:p>
            <a:r>
              <a:rPr lang="uk-UA" sz="1800" dirty="0" smtClean="0"/>
              <a:t>Решта предметів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Реєстрація: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09-31 січня</a:t>
            </a:r>
            <a:endParaRPr lang="uk-UA" sz="1800" dirty="0">
              <a:solidFill>
                <a:schemeClr val="bg1"/>
              </a:solidFill>
            </a:endParaRPr>
          </a:p>
          <a:p>
            <a:endParaRPr lang="uk-UA" sz="1800" dirty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585611" y="654491"/>
            <a:ext cx="8761413" cy="706964"/>
          </a:xfrm>
        </p:spPr>
        <p:txBody>
          <a:bodyPr/>
          <a:lstStyle/>
          <a:p>
            <a:r>
              <a:rPr lang="ru-RU" altLang="ru-RU" b="1" dirty="0" smtClean="0"/>
              <a:t>ЗНО 2018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049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828"/>
            <a:ext cx="12192000" cy="51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154956" y="1"/>
            <a:ext cx="8761413" cy="1394084"/>
          </a:xfrm>
        </p:spPr>
        <p:txBody>
          <a:bodyPr/>
          <a:lstStyle/>
          <a:p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РІШЕННЯ ПЕДРАДИ</a:t>
            </a:r>
            <a:b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54636" y="1500750"/>
            <a:ext cx="11212643" cy="517736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uk-UA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Заступникам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директора з НВР </a:t>
            </a:r>
            <a:r>
              <a:rPr lang="uk-UA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Бєлаш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О.П. та Черниш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О.П.:</a:t>
            </a:r>
            <a:endParaRPr lang="ru-RU" altLang="ru-RU" sz="1500" b="1" dirty="0" smtClean="0"/>
          </a:p>
          <a:p>
            <a:pPr lvl="1">
              <a:buFont typeface="Arial" panose="020B0604020202020204" pitchFamily="34" charset="0"/>
              <a:buNone/>
            </a:pP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Вивчити рівень відповідності реальних знань учнів згідно з державним стандартом</a:t>
            </a:r>
            <a:endParaRPr lang="ru-RU" altLang="ru-RU" sz="1500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Травень 2018 року</a:t>
            </a:r>
            <a:endParaRPr lang="ru-RU" altLang="ru-RU" sz="1500" b="1" dirty="0" smtClean="0"/>
          </a:p>
          <a:p>
            <a:pPr lvl="1">
              <a:buFont typeface="Arial" panose="020B0604020202020204" pitchFamily="34" charset="0"/>
              <a:buNone/>
            </a:pP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Продовжити впровадження системи внутрішнього моніторингу рівня навчальних досягнень учнів з предметів, які виносяться на ЗНО</a:t>
            </a:r>
            <a:endParaRPr lang="ru-RU" altLang="ru-RU" sz="1500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До 01.05.2018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Заступнику директора школи 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НВР Черниш О.М. систематично проводити моніторинг результативності роботи вчителів іноземної мови 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Січень-травень 2018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Головам ШМО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дієві заходи щодо покращення результативності ДПА та ЗНО </a:t>
            </a:r>
            <a:endParaRPr lang="ru-RU" altLang="ru-RU" sz="1500" b="1" dirty="0"/>
          </a:p>
          <a:p>
            <a:pPr>
              <a:buFont typeface="Arial" panose="020B0604020202020204" pitchFamily="34" charset="0"/>
              <a:buNone/>
            </a:pP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До 01.02.2018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altLang="ru-RU" sz="15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Класним керівникам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 результати моніторингу на батьківських зборах</a:t>
            </a:r>
            <a:endParaRPr lang="ru-RU" altLang="ru-RU" sz="1500" b="1" dirty="0"/>
          </a:p>
          <a:p>
            <a:pPr>
              <a:buFont typeface="Arial" panose="020B0604020202020204" pitchFamily="34" charset="0"/>
              <a:buNone/>
            </a:pP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01.02.2018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altLang="ru-RU" sz="15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Класним керівникам </a:t>
            </a:r>
            <a:r>
              <a:rPr lang="uk-UA" alt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9, 11 </a:t>
            </a:r>
            <a:r>
              <a:rPr lang="uk-UA" alt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системну профорієнтаційну роботу з учнями з метою забезпечення допомоги школярам в активному професійному самовизначенні  та свідомому виборі предметів  тестування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alt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профільності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старшої школи    </a:t>
            </a:r>
            <a:endParaRPr lang="uk-UA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Лютий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травень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Практичному психологу  Гордієнко О.П.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навчальний семінар з питань </a:t>
            </a:r>
            <a:r>
              <a:rPr lang="uk-UA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     взаємодії вчителів та учнів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  <a:r>
              <a:rPr lang="uk-UA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Жовтень 2018 </a:t>
            </a:r>
            <a:r>
              <a:rPr lang="uk-UA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          </a:t>
            </a:r>
            <a:r>
              <a:rPr lang="uk-UA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val="30918559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78343" y="223961"/>
            <a:ext cx="2946400" cy="706437"/>
          </a:xfrm>
        </p:spPr>
        <p:txBody>
          <a:bodyPr/>
          <a:lstStyle/>
          <a:p>
            <a:endParaRPr lang="uk-UA" sz="8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– 2017 (у формі ЗНО)</a:t>
            </a:r>
            <a:endParaRPr lang="ru-RU" alt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859643"/>
              </p:ext>
            </p:extLst>
          </p:nvPr>
        </p:nvGraphicFramePr>
        <p:xfrm>
          <a:off x="566059" y="685800"/>
          <a:ext cx="10885713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Лист" r:id="rId4" imgW="9144115" imgH="6172058" progId="Excel.Sheet.8">
                  <p:embed/>
                </p:oleObj>
              </mc:Choice>
              <mc:Fallback>
                <p:oleObj name="Лист" r:id="rId4" imgW="9144115" imgH="6172058" progId="Excel.Sheet.8">
                  <p:embed/>
                  <p:pic>
                    <p:nvPicPr>
                      <p:cNvPr id="22531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59" y="685800"/>
                        <a:ext cx="10885713" cy="617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7405" y="122668"/>
            <a:ext cx="606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ДПА – 2017 (у формі ЗНО</a:t>
            </a: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859643"/>
              </p:ext>
            </p:extLst>
          </p:nvPr>
        </p:nvGraphicFramePr>
        <p:xfrm>
          <a:off x="718459" y="838200"/>
          <a:ext cx="10885713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Лист" r:id="rId4" imgW="9144115" imgH="6172058" progId="Excel.Sheet.8">
                  <p:embed/>
                </p:oleObj>
              </mc:Choice>
              <mc:Fallback>
                <p:oleObj name="Лист" r:id="rId4" imgW="9144115" imgH="6172058" progId="Excel.Sheet.8">
                  <p:embed/>
                  <p:pic>
                    <p:nvPicPr>
                      <p:cNvPr id="22531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59" y="838200"/>
                        <a:ext cx="10885713" cy="617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6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54083" y="0"/>
            <a:ext cx="4942936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accent1"/>
                </a:solidFill>
              </a:rPr>
              <a:t>ДПА </a:t>
            </a:r>
            <a:r>
              <a:rPr lang="uk-UA" sz="2800" b="1" dirty="0" smtClean="0">
                <a:solidFill>
                  <a:schemeClr val="accent1"/>
                </a:solidFill>
              </a:rPr>
              <a:t>– українська мова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16525384"/>
              </p:ext>
            </p:extLst>
          </p:nvPr>
        </p:nvGraphicFramePr>
        <p:xfrm>
          <a:off x="507999" y="719672"/>
          <a:ext cx="10189029" cy="58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5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1"/>
            <a:ext cx="10464800" cy="530225"/>
          </a:xfrm>
        </p:spPr>
        <p:txBody>
          <a:bodyPr/>
          <a:lstStyle/>
          <a:p>
            <a:pPr algn="ctr"/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результати за рівнем досягнень</a:t>
            </a:r>
            <a:r>
              <a:rPr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української мови</a:t>
            </a:r>
            <a:endParaRPr lang="ru-RU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781281"/>
              </p:ext>
            </p:extLst>
          </p:nvPr>
        </p:nvGraphicFramePr>
        <p:xfrm>
          <a:off x="0" y="504303"/>
          <a:ext cx="11107711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Лист" r:id="rId4" imgW="9144115" imgH="6172058" progId="Excel.Sheet.8">
                  <p:embed/>
                </p:oleObj>
              </mc:Choice>
              <mc:Fallback>
                <p:oleObj name="Лист" r:id="rId4" imgW="9144115" imgH="6172058" progId="Excel.Sheet.8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4303"/>
                        <a:ext cx="11107711" cy="617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99214" y="3726046"/>
            <a:ext cx="1158240" cy="1915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9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8001" y="0"/>
            <a:ext cx="9805235" cy="457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Порівняльний аналіз ДПА з української мови за роками</a:t>
            </a:r>
            <a:endParaRPr lang="uk-UA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3897972"/>
              </p:ext>
            </p:extLst>
          </p:nvPr>
        </p:nvGraphicFramePr>
        <p:xfrm>
          <a:off x="508004" y="1045029"/>
          <a:ext cx="1079863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9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1294</Words>
  <Application>Microsoft Office PowerPoint</Application>
  <PresentationFormat>Широкоэкранный</PresentationFormat>
  <Paragraphs>310</Paragraphs>
  <Slides>57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57</vt:i4>
      </vt:variant>
    </vt:vector>
  </HeadingPairs>
  <TitlesOfParts>
    <vt:vector size="72" baseType="lpstr">
      <vt:lpstr>Arial</vt:lpstr>
      <vt:lpstr>Calibri</vt:lpstr>
      <vt:lpstr>Century Gothic</vt:lpstr>
      <vt:lpstr>Times New Roman</vt:lpstr>
      <vt:lpstr>Wingdings</vt:lpstr>
      <vt:lpstr>Wingdings 3</vt:lpstr>
      <vt:lpstr>Ион (конференц-зал)</vt:lpstr>
      <vt:lpstr>1_Тема Office</vt:lpstr>
      <vt:lpstr>Тема Office</vt:lpstr>
      <vt:lpstr>2_Тема Office</vt:lpstr>
      <vt:lpstr>Лист Microsoft Excel 97-2003</vt:lpstr>
      <vt:lpstr>Лист</vt:lpstr>
      <vt:lpstr>Диаграмма Microsoft Excel</vt:lpstr>
      <vt:lpstr>Диаграмма</vt:lpstr>
      <vt:lpstr>Лист Microsoft Excel 97–2003</vt:lpstr>
      <vt:lpstr>Результати ЗНО-2017</vt:lpstr>
      <vt:lpstr>Освіта – найважливіше із земних благ, якщо вона якісна. Інакше вона абсолютно даремна. Джозеф  Редьярд Кіплінг </vt:lpstr>
      <vt:lpstr>ДПА</vt:lpstr>
      <vt:lpstr>ДПА - 2017</vt:lpstr>
      <vt:lpstr>Презентация PowerPoint</vt:lpstr>
      <vt:lpstr>ДПА – 2017 (у формі ЗНО)</vt:lpstr>
      <vt:lpstr>ДПА – українська мова</vt:lpstr>
      <vt:lpstr>Зведені результати за рівнем досягнень з української мови</vt:lpstr>
      <vt:lpstr>Порівняльний аналіз ДПА з української мови за роками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ДПА – математика</vt:lpstr>
      <vt:lpstr>Зведені результати за рівнем досягнень з математики</vt:lpstr>
      <vt:lpstr>Порівняльний аналіз ДПА з математики за роками</vt:lpstr>
      <vt:lpstr>Презентация PowerPoint</vt:lpstr>
      <vt:lpstr>Презентация PowerPoint</vt:lpstr>
      <vt:lpstr>ДПА – історія України</vt:lpstr>
      <vt:lpstr>Зведені результати за рівнем досягнень з історії України</vt:lpstr>
      <vt:lpstr>Порівняльний аналіз ДПА з історії України за роками</vt:lpstr>
      <vt:lpstr>Презентация PowerPoint</vt:lpstr>
      <vt:lpstr>Презентация PowerPoint</vt:lpstr>
      <vt:lpstr>ДПА – англійська мова</vt:lpstr>
      <vt:lpstr>Презентация PowerPoint</vt:lpstr>
      <vt:lpstr>Презентация PowerPoint</vt:lpstr>
      <vt:lpstr>Презентация PowerPoint</vt:lpstr>
      <vt:lpstr>ДПА – біологія</vt:lpstr>
      <vt:lpstr>Зведені результати за рівнем досягнень з біології</vt:lpstr>
      <vt:lpstr>Презентация PowerPoint</vt:lpstr>
      <vt:lpstr>Презентация PowerPoint</vt:lpstr>
      <vt:lpstr>ДПА – географія</vt:lpstr>
      <vt:lpstr>Зведені результати за рівнем досягнень з географії</vt:lpstr>
      <vt:lpstr>Презентация PowerPoint</vt:lpstr>
      <vt:lpstr>Презентация PowerPoint</vt:lpstr>
      <vt:lpstr>ДПА – фізика</vt:lpstr>
      <vt:lpstr>Зведені результати за рівнем досягнень з фізики</vt:lpstr>
      <vt:lpstr>Презентация PowerPoint</vt:lpstr>
      <vt:lpstr>Презентация PowerPoint</vt:lpstr>
      <vt:lpstr>ДПА – хімія</vt:lpstr>
      <vt:lpstr>Зведені результати за рівнем досягнень з хімії</vt:lpstr>
      <vt:lpstr>Презентация PowerPoint</vt:lpstr>
      <vt:lpstr>Презентация PowerPoint</vt:lpstr>
      <vt:lpstr>Презентация PowerPoint</vt:lpstr>
      <vt:lpstr>Середній бал за шкалою</vt:lpstr>
      <vt:lpstr>Середній бал за роками</vt:lpstr>
      <vt:lpstr>Презентация PowerPoint</vt:lpstr>
      <vt:lpstr>Середній бал за шкалою 100 – 200 балів</vt:lpstr>
      <vt:lpstr>Рейтинг шкіл області за результатами ЗНО-2017  (Освіта.UA)       Усього:457</vt:lpstr>
      <vt:lpstr>Рейтинг шкіл за результатами (по Україні) ЗНО-2017  (автор С.Городецький)       Усього:9018</vt:lpstr>
      <vt:lpstr>Презентация PowerPoint</vt:lpstr>
      <vt:lpstr>Місце школи за роками  (середній бал)</vt:lpstr>
      <vt:lpstr>ЗНО 2018</vt:lpstr>
      <vt:lpstr>ЗНО 2018</vt:lpstr>
      <vt:lpstr>Презентация PowerPoint</vt:lpstr>
      <vt:lpstr> ПРОЕКТ РІШЕННЯ ПЕДРАДИ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зно-2016</dc:title>
  <dc:creator>Irina Kirdey</dc:creator>
  <cp:lastModifiedBy>Пользователь Windows</cp:lastModifiedBy>
  <cp:revision>165</cp:revision>
  <dcterms:created xsi:type="dcterms:W3CDTF">2016-08-16T20:42:56Z</dcterms:created>
  <dcterms:modified xsi:type="dcterms:W3CDTF">2018-01-14T18:33:34Z</dcterms:modified>
</cp:coreProperties>
</file>