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4" r:id="rId7"/>
    <p:sldId id="265" r:id="rId8"/>
    <p:sldId id="268" r:id="rId9"/>
    <p:sldId id="266" r:id="rId10"/>
    <p:sldId id="270" r:id="rId11"/>
    <p:sldId id="271" r:id="rId12"/>
    <p:sldId id="272" r:id="rId13"/>
    <p:sldId id="273" r:id="rId14"/>
    <p:sldId id="276" r:id="rId15"/>
    <p:sldId id="274" r:id="rId16"/>
    <p:sldId id="275" r:id="rId17"/>
    <p:sldId id="278" r:id="rId18"/>
    <p:sldId id="277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uk-UA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Особистісна тривожність</a:t>
            </a:r>
            <a:endParaRPr lang="uk-UA" sz="4000" dirty="0"/>
          </a:p>
        </c:rich>
      </c:tx>
      <c:layout>
        <c:manualLayout>
          <c:xMode val="edge"/>
          <c:yMode val="edge"/>
          <c:x val="0.15767740837950811"/>
          <c:y val="1.0960546004345905E-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plotArea>
      <c:layout>
        <c:manualLayout>
          <c:layoutTarget val="inner"/>
          <c:xMode val="edge"/>
          <c:yMode val="edge"/>
          <c:x val="0.21996719160105027"/>
          <c:y val="0.14693801076146726"/>
          <c:w val="0.46143518518518517"/>
          <c:h val="0.839031825934060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Особистісна тривожність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Помірна тривожність</c:v>
                </c:pt>
                <c:pt idx="1">
                  <c:v>Висока тривожність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0.91</c:v>
                </c:pt>
                <c:pt idx="1">
                  <c:v>9.0000000000000066E-2</c:v>
                </c:pt>
              </c:numCache>
            </c:numRef>
          </c:val>
        </c:ser>
        <c:firstSliceAng val="0"/>
        <c:holeSize val="50"/>
      </c:doughnutChar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0089117332555795"/>
          <c:y val="0.37325751051996658"/>
          <c:w val="0.29602240692135751"/>
          <c:h val="0.25424203336597334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uk-UA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Реактивна </a:t>
            </a:r>
            <a:r>
              <a:rPr lang="uk-UA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тривожність</a:t>
            </a:r>
            <a:endParaRPr lang="uk-UA" sz="4000" dirty="0"/>
          </a:p>
        </c:rich>
      </c:tx>
      <c:layout>
        <c:manualLayout>
          <c:xMode val="edge"/>
          <c:yMode val="edge"/>
          <c:x val="0.18506938368815046"/>
          <c:y val="1.2991186622146562E-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plotArea>
      <c:layout>
        <c:manualLayout>
          <c:layoutTarget val="inner"/>
          <c:xMode val="edge"/>
          <c:yMode val="edge"/>
          <c:x val="6.9560975017011903E-2"/>
          <c:y val="0.1706717994924572"/>
          <c:w val="0.58954712258189945"/>
          <c:h val="0.827163002737185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Реактивнв тривожність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Помірна тривожність</c:v>
                </c:pt>
                <c:pt idx="1">
                  <c:v>Висока тривожність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firstSliceAng val="0"/>
        <c:holeSize val="50"/>
      </c:doughnutChar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9934796344901362"/>
          <c:y val="0.50250574757715227"/>
          <c:w val="0.28984956741518431"/>
          <c:h val="0.19380770486479021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8FAA-ED16-407C-B478-D1B01DF56A64}" type="datetimeFigureOut">
              <a:rPr lang="uk-UA" smtClean="0"/>
              <a:pPr/>
              <a:t>15.01.2018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0348-144F-4F23-92C5-377FDFC0C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7" name="Picture 3" descr="C:\Users\wk\Downloads\images (2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43608" y="476672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4800" b="1" dirty="0" smtClean="0"/>
          </a:p>
          <a:p>
            <a:pPr algn="ctr"/>
            <a:r>
              <a:rPr lang="uk-UA" sz="4800" b="1" dirty="0" smtClean="0"/>
              <a:t>Психологічний супровід учнів 11 класу у підготовці до успішного проходження ЗНО </a:t>
            </a:r>
            <a:endParaRPr lang="uk-UA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4509120"/>
            <a:ext cx="46805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800" b="1" dirty="0" smtClean="0">
                <a:solidFill>
                  <a:schemeClr val="bg1"/>
                </a:solidFill>
              </a:rPr>
              <a:t>Практичний психолог </a:t>
            </a:r>
          </a:p>
          <a:p>
            <a:pPr algn="r"/>
            <a:r>
              <a:rPr lang="uk-UA" sz="2800" b="1" dirty="0" smtClean="0">
                <a:solidFill>
                  <a:schemeClr val="bg1"/>
                </a:solidFill>
              </a:rPr>
              <a:t>     БЗШ І-ІІІ ступенів № 17</a:t>
            </a:r>
          </a:p>
          <a:p>
            <a:pPr algn="r"/>
            <a:r>
              <a:rPr lang="uk-UA" sz="2800" b="1" dirty="0" smtClean="0">
                <a:solidFill>
                  <a:schemeClr val="bg1"/>
                </a:solidFill>
              </a:rPr>
              <a:t>           Гордієнко Оксана Петрівна</a:t>
            </a:r>
          </a:p>
          <a:p>
            <a:pPr algn="ctr"/>
            <a:r>
              <a:rPr lang="uk-UA" sz="2800" b="1" dirty="0" smtClean="0"/>
              <a:t>Січень 2018 рік</a:t>
            </a: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404664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517632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Анкетне опитування з метою вивчення потреб учнів у підготовці до ЗНО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uk-UA" sz="2800" b="1" dirty="0" smtClean="0"/>
              <a:t>Опитано: </a:t>
            </a:r>
            <a:r>
              <a:rPr lang="uk-UA" sz="2800" b="1" smtClean="0"/>
              <a:t>23 особи </a:t>
            </a:r>
            <a:endParaRPr lang="uk-UA" sz="2800" b="1" dirty="0" smtClean="0"/>
          </a:p>
          <a:p>
            <a:pPr lvl="0"/>
            <a:r>
              <a:rPr lang="uk-UA" sz="2800" b="1" dirty="0" smtClean="0">
                <a:solidFill>
                  <a:srgbClr val="C00000"/>
                </a:solidFill>
              </a:rPr>
              <a:t>Які емоції у вас викликає слово ЗНО :</a:t>
            </a:r>
          </a:p>
          <a:p>
            <a:pPr lvl="0">
              <a:buNone/>
            </a:pPr>
            <a:r>
              <a:rPr lang="uk-UA" sz="2800" b="1" dirty="0" smtClean="0"/>
              <a:t>Страх – 12 </a:t>
            </a:r>
          </a:p>
          <a:p>
            <a:pPr lvl="0">
              <a:buNone/>
            </a:pPr>
            <a:r>
              <a:rPr lang="uk-UA" sz="2800" b="1" dirty="0" smtClean="0"/>
              <a:t>Тривога – 6</a:t>
            </a:r>
          </a:p>
          <a:p>
            <a:pPr lvl="0">
              <a:buNone/>
            </a:pPr>
            <a:r>
              <a:rPr lang="uk-UA" sz="2800" b="1" dirty="0" smtClean="0"/>
              <a:t>Розгубленість – 2</a:t>
            </a:r>
          </a:p>
          <a:p>
            <a:pPr lvl="0">
              <a:buNone/>
            </a:pPr>
            <a:r>
              <a:rPr lang="uk-UA" sz="2800" b="1" dirty="0" smtClean="0"/>
              <a:t>Відповідальність – 1</a:t>
            </a:r>
          </a:p>
          <a:p>
            <a:pPr lvl="0">
              <a:buNone/>
            </a:pPr>
            <a:r>
              <a:rPr lang="uk-UA" sz="2800" b="1" dirty="0" smtClean="0"/>
              <a:t>Мотивація до навчання – 1</a:t>
            </a:r>
          </a:p>
          <a:p>
            <a:pPr lvl="0">
              <a:buNone/>
            </a:pPr>
            <a:r>
              <a:rPr lang="uk-UA" sz="2800" b="1" dirty="0" smtClean="0"/>
              <a:t>Невпевненість – 1</a:t>
            </a:r>
          </a:p>
          <a:p>
            <a:pPr lvl="0">
              <a:buNone/>
            </a:pPr>
            <a:r>
              <a:rPr lang="uk-UA" sz="2800" b="1" dirty="0" smtClean="0"/>
              <a:t>Байдужість -  2</a:t>
            </a:r>
          </a:p>
          <a:p>
            <a:pPr lvl="0">
              <a:buNone/>
            </a:pPr>
            <a:endParaRPr lang="uk-UA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uk-UA" sz="3900" b="1" dirty="0" smtClean="0">
                <a:solidFill>
                  <a:srgbClr val="C00000"/>
                </a:solidFill>
              </a:rPr>
              <a:t>З якого предмету ви вирішили писати ЗНО?</a:t>
            </a:r>
            <a:endParaRPr lang="uk-UA" sz="3900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uk-UA" b="1" dirty="0" smtClean="0"/>
              <a:t>Не вирішив – </a:t>
            </a:r>
            <a:r>
              <a:rPr lang="uk-UA" b="1" dirty="0" smtClean="0">
                <a:solidFill>
                  <a:srgbClr val="C00000"/>
                </a:solidFill>
              </a:rPr>
              <a:t>4</a:t>
            </a:r>
          </a:p>
          <a:p>
            <a:pPr lvl="0">
              <a:buNone/>
            </a:pPr>
            <a:r>
              <a:rPr lang="uk-UA" b="1" dirty="0" smtClean="0"/>
              <a:t>Українська мова – 17</a:t>
            </a:r>
          </a:p>
          <a:p>
            <a:pPr lvl="0">
              <a:buNone/>
            </a:pPr>
            <a:r>
              <a:rPr lang="uk-UA" b="1" dirty="0" smtClean="0"/>
              <a:t>Українська література – 8</a:t>
            </a:r>
          </a:p>
          <a:p>
            <a:pPr lvl="0">
              <a:buNone/>
            </a:pPr>
            <a:r>
              <a:rPr lang="uk-UA" b="1" dirty="0" smtClean="0"/>
              <a:t>Географія – 9</a:t>
            </a:r>
          </a:p>
          <a:p>
            <a:pPr lvl="0">
              <a:buNone/>
            </a:pPr>
            <a:r>
              <a:rPr lang="uk-UA" b="1" dirty="0" smtClean="0"/>
              <a:t>Історія – 13</a:t>
            </a:r>
          </a:p>
          <a:p>
            <a:pPr lvl="0">
              <a:buNone/>
            </a:pPr>
            <a:r>
              <a:rPr lang="uk-UA" b="1" dirty="0" smtClean="0"/>
              <a:t>Біологія – 4</a:t>
            </a:r>
          </a:p>
          <a:p>
            <a:pPr lvl="0">
              <a:buNone/>
            </a:pPr>
            <a:r>
              <a:rPr lang="uk-UA" b="1" dirty="0" smtClean="0"/>
              <a:t>Математика – 9</a:t>
            </a:r>
          </a:p>
          <a:p>
            <a:pPr lvl="0">
              <a:buNone/>
            </a:pPr>
            <a:r>
              <a:rPr lang="uk-UA" b="1" dirty="0" smtClean="0"/>
              <a:t>Фізика – 2</a:t>
            </a:r>
          </a:p>
          <a:p>
            <a:pPr lvl="0">
              <a:buNone/>
            </a:pPr>
            <a:r>
              <a:rPr lang="uk-UA" b="1" dirty="0" smtClean="0"/>
              <a:t>Англійська - 5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uk-UA" sz="3500" b="1" dirty="0" smtClean="0">
                <a:solidFill>
                  <a:srgbClr val="C00000"/>
                </a:solidFill>
              </a:rPr>
              <a:t>Чи хотів би ти отримати консультацію щодо вибору предмету до ЗНО:</a:t>
            </a:r>
            <a:endParaRPr lang="uk-UA" sz="35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dirty="0" smtClean="0"/>
              <a:t>а) психолога - 0</a:t>
            </a:r>
          </a:p>
          <a:p>
            <a:pPr>
              <a:buNone/>
            </a:pPr>
            <a:r>
              <a:rPr lang="uk-UA" b="1" dirty="0" smtClean="0"/>
              <a:t>б) вчителя - 7</a:t>
            </a:r>
          </a:p>
          <a:p>
            <a:pPr>
              <a:buNone/>
            </a:pPr>
            <a:r>
              <a:rPr lang="uk-UA" b="1" dirty="0" smtClean="0"/>
              <a:t>в) консультації не потребую  - 16</a:t>
            </a:r>
          </a:p>
          <a:p>
            <a:pPr>
              <a:buNone/>
            </a:pPr>
            <a:endParaRPr lang="uk-UA" b="1" dirty="0" smtClean="0"/>
          </a:p>
          <a:p>
            <a:r>
              <a:rPr lang="uk-UA" b="1" dirty="0" smtClean="0"/>
              <a:t>  </a:t>
            </a:r>
            <a:r>
              <a:rPr lang="uk-UA" b="1" dirty="0" smtClean="0">
                <a:solidFill>
                  <a:srgbClr val="C00000"/>
                </a:solidFill>
              </a:rPr>
              <a:t>Як ви готуєтесь до ЗНО ?</a:t>
            </a:r>
            <a:endParaRPr lang="uk-UA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/>
              <a:t>а) ходжу до репетитора - 19</a:t>
            </a:r>
          </a:p>
          <a:p>
            <a:pPr>
              <a:buNone/>
            </a:pPr>
            <a:r>
              <a:rPr lang="uk-UA" b="1" dirty="0" smtClean="0"/>
              <a:t> б) відвідую факультатив – 6</a:t>
            </a:r>
          </a:p>
          <a:p>
            <a:pPr>
              <a:buNone/>
            </a:pPr>
            <a:r>
              <a:rPr lang="uk-UA" b="1" dirty="0" smtClean="0"/>
              <a:t> в) додаткові заняття – 5</a:t>
            </a:r>
          </a:p>
          <a:p>
            <a:pPr>
              <a:buNone/>
            </a:pPr>
            <a:r>
              <a:rPr lang="uk-UA" b="1" dirty="0" smtClean="0"/>
              <a:t> г) готуюсь сам – 13</a:t>
            </a:r>
          </a:p>
          <a:p>
            <a:pPr>
              <a:buNone/>
            </a:pPr>
            <a:r>
              <a:rPr lang="uk-UA" b="1" dirty="0" smtClean="0"/>
              <a:t> д) нічого – 0</a:t>
            </a:r>
          </a:p>
          <a:p>
            <a:pPr>
              <a:buNone/>
            </a:pPr>
            <a:r>
              <a:rPr lang="uk-UA" b="1" dirty="0" smtClean="0"/>
              <a:t> є) свій варіант…. - 0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59375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800" b="1" dirty="0" smtClean="0">
                <a:solidFill>
                  <a:srgbClr val="C00000"/>
                </a:solidFill>
              </a:rPr>
              <a:t>5. Яку допомогу ти хотів би отримати  у підготовці до ЗНО?</a:t>
            </a:r>
            <a:endParaRPr lang="uk-UA" sz="3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dirty="0" smtClean="0"/>
              <a:t> а) психологічну – 8</a:t>
            </a:r>
          </a:p>
          <a:p>
            <a:pPr>
              <a:buNone/>
            </a:pPr>
            <a:r>
              <a:rPr lang="uk-UA" b="1" dirty="0" smtClean="0"/>
              <a:t> б) інформаційно-теоретичну – 16</a:t>
            </a:r>
          </a:p>
          <a:p>
            <a:pPr>
              <a:buNone/>
            </a:pPr>
            <a:r>
              <a:rPr lang="uk-UA" b="1" dirty="0" smtClean="0"/>
              <a:t> в) практичну – 17</a:t>
            </a:r>
          </a:p>
          <a:p>
            <a:pPr>
              <a:buNone/>
            </a:pPr>
            <a:r>
              <a:rPr lang="uk-UA" b="1" dirty="0" smtClean="0"/>
              <a:t> г) допомоги не потребую - 1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sz="3800" b="1" dirty="0" smtClean="0">
                <a:solidFill>
                  <a:srgbClr val="C00000"/>
                </a:solidFill>
              </a:rPr>
              <a:t>6. Як ти вважаєш, над чим тобі більше треба працювати ?</a:t>
            </a:r>
            <a:endParaRPr lang="uk-UA" sz="3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/>
              <a:t>а) пам’</a:t>
            </a:r>
            <a:r>
              <a:rPr lang="en-US" b="1" dirty="0" smtClean="0"/>
              <a:t>ять</a:t>
            </a:r>
            <a:r>
              <a:rPr lang="uk-UA" b="1" dirty="0" smtClean="0"/>
              <a:t> - 9</a:t>
            </a:r>
          </a:p>
          <a:p>
            <a:pPr>
              <a:buNone/>
            </a:pPr>
            <a:r>
              <a:rPr lang="uk-UA" b="1" dirty="0" smtClean="0"/>
              <a:t> б) увага  - 10</a:t>
            </a:r>
          </a:p>
          <a:p>
            <a:pPr>
              <a:buNone/>
            </a:pPr>
            <a:r>
              <a:rPr lang="uk-UA" b="1" dirty="0" smtClean="0"/>
              <a:t> в) логічне мислення - 6</a:t>
            </a:r>
          </a:p>
          <a:p>
            <a:pPr>
              <a:buNone/>
            </a:pPr>
            <a:r>
              <a:rPr lang="uk-UA" b="1" dirty="0" smtClean="0"/>
              <a:t> г) підвищувати рівень знань – 17</a:t>
            </a:r>
          </a:p>
          <a:p>
            <a:pPr>
              <a:buNone/>
            </a:pPr>
            <a:r>
              <a:rPr lang="uk-UA" b="1" dirty="0" smtClean="0"/>
              <a:t> д) у мене відсутня мотивація – 3</a:t>
            </a:r>
          </a:p>
          <a:p>
            <a:pPr>
              <a:buNone/>
            </a:pPr>
            <a:r>
              <a:rPr lang="uk-UA" b="1" dirty="0" smtClean="0"/>
              <a:t> е) все добре - 1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</a:rPr>
              <a:t>7. Потребую інформації та допомоги:</a:t>
            </a:r>
            <a:endParaRPr lang="uk-UA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dirty="0" smtClean="0"/>
              <a:t>а) більше знань із певних предметів - 16</a:t>
            </a:r>
          </a:p>
          <a:p>
            <a:pPr>
              <a:buNone/>
            </a:pPr>
            <a:r>
              <a:rPr lang="uk-UA" b="1" dirty="0" smtClean="0"/>
              <a:t>б) роз’</a:t>
            </a:r>
            <a:r>
              <a:rPr lang="en-US" b="1" dirty="0" smtClean="0"/>
              <a:t>яснень процедури реєстрації</a:t>
            </a:r>
            <a:r>
              <a:rPr lang="uk-UA" b="1" dirty="0" smtClean="0"/>
              <a:t> - 7</a:t>
            </a:r>
          </a:p>
          <a:p>
            <a:pPr>
              <a:buNone/>
            </a:pPr>
            <a:r>
              <a:rPr lang="uk-UA" b="1" dirty="0" smtClean="0"/>
              <a:t> в) психологічних тренінгів – 5</a:t>
            </a:r>
          </a:p>
          <a:p>
            <a:pPr>
              <a:buNone/>
            </a:pPr>
            <a:r>
              <a:rPr lang="uk-UA" b="1" dirty="0" smtClean="0"/>
              <a:t> г) алгоритму підготовки до ЗНО - 3</a:t>
            </a:r>
          </a:p>
          <a:p>
            <a:pPr>
              <a:buNone/>
            </a:pPr>
            <a:r>
              <a:rPr lang="uk-UA" b="1" dirty="0" smtClean="0"/>
              <a:t> д)  пігулок від ліні  - 5</a:t>
            </a:r>
          </a:p>
          <a:p>
            <a:pPr>
              <a:buNone/>
            </a:pPr>
            <a:r>
              <a:rPr lang="uk-UA" b="1" dirty="0" smtClean="0"/>
              <a:t>- потребую мотивації – 3</a:t>
            </a:r>
          </a:p>
          <a:p>
            <a:pPr>
              <a:buNone/>
            </a:pPr>
            <a:r>
              <a:rPr lang="uk-UA" b="1" dirty="0" smtClean="0"/>
              <a:t> - більше практики - 2</a:t>
            </a:r>
          </a:p>
          <a:p>
            <a:pPr>
              <a:buNone/>
            </a:pPr>
            <a:r>
              <a:rPr lang="uk-UA" b="1" dirty="0" smtClean="0"/>
              <a:t> є) ніякої - 3   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smtClean="0"/>
              <a:t>Висновки :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sz="6000" dirty="0" smtClean="0"/>
              <a:t>1.  </a:t>
            </a:r>
            <a:r>
              <a:rPr lang="uk-UA" sz="5900" dirty="0" smtClean="0"/>
              <a:t>Переважна більшість опитаних учнів мають помірний рівень особистісної та реактивної тривожності.  22 % опитаних потребують корекційної роботи з психологом : </a:t>
            </a:r>
          </a:p>
          <a:p>
            <a:pPr>
              <a:buNone/>
            </a:pPr>
            <a:r>
              <a:rPr lang="uk-UA" sz="5900" dirty="0" smtClean="0"/>
              <a:t> - навчання способів релаксації;</a:t>
            </a:r>
          </a:p>
          <a:p>
            <a:pPr>
              <a:buNone/>
            </a:pPr>
            <a:r>
              <a:rPr lang="uk-UA" sz="5900" dirty="0" smtClean="0"/>
              <a:t> - формування адекватної самооцінки та розвитку навичок самоорганізації та самоконтролю;</a:t>
            </a:r>
          </a:p>
          <a:p>
            <a:pPr>
              <a:buNone/>
            </a:pPr>
            <a:r>
              <a:rPr lang="uk-UA" sz="5900" dirty="0" smtClean="0"/>
              <a:t> - підвищення опірності стресу.</a:t>
            </a:r>
          </a:p>
          <a:p>
            <a:pPr>
              <a:buNone/>
            </a:pPr>
            <a:r>
              <a:rPr lang="uk-UA" sz="5900" dirty="0" smtClean="0"/>
              <a:t> 2. За результатами анкетного опитування 35 %  учнів хотіли б отримати психологічну допомогу у підготовці до ЗНО; </a:t>
            </a:r>
          </a:p>
          <a:p>
            <a:pPr>
              <a:buNone/>
            </a:pPr>
            <a:r>
              <a:rPr lang="uk-UA" sz="5900" smtClean="0"/>
              <a:t>     22 </a:t>
            </a:r>
            <a:r>
              <a:rPr lang="uk-UA" sz="5900" dirty="0" smtClean="0"/>
              <a:t>% </a:t>
            </a:r>
            <a:r>
              <a:rPr lang="uk-UA" sz="5900" smtClean="0"/>
              <a:t>опитаних бажають </a:t>
            </a:r>
            <a:r>
              <a:rPr lang="uk-UA" sz="5900" dirty="0" smtClean="0"/>
              <a:t>бути активними учасниками у психологічних тренінгових заняттях, що сприяють психологічній </a:t>
            </a:r>
            <a:r>
              <a:rPr lang="uk-UA" sz="5900" smtClean="0"/>
              <a:t>підготовці до успішного проходження </a:t>
            </a:r>
            <a:r>
              <a:rPr lang="uk-UA" sz="5900" dirty="0" smtClean="0"/>
              <a:t>ЗНО.</a:t>
            </a:r>
          </a:p>
          <a:p>
            <a:pPr>
              <a:buNone/>
            </a:pPr>
            <a:endParaRPr lang="uk-UA" sz="5100" dirty="0" smtClean="0"/>
          </a:p>
          <a:p>
            <a:pPr>
              <a:buNone/>
            </a:pPr>
            <a:r>
              <a:rPr lang="uk-UA" sz="5100" dirty="0" smtClean="0"/>
              <a:t> </a:t>
            </a:r>
            <a:endParaRPr lang="uk-UA" sz="5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/>
              <a:t>Рекомендації :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uk-UA" sz="2000" dirty="0" smtClean="0"/>
              <a:t>Для учнів 11 класу практичному психологу Гордієнко О. П. провести психокорекційну та розвиткову роботу у вигляді тренінгових занять</a:t>
            </a:r>
            <a:r>
              <a:rPr lang="uk-UA" sz="2000" b="1" i="1" dirty="0" smtClean="0"/>
              <a:t>(протягом лютого – квітня) </a:t>
            </a:r>
            <a:r>
              <a:rPr lang="uk-UA" sz="2000" dirty="0" smtClean="0"/>
              <a:t>за такими напрямками:</a:t>
            </a:r>
          </a:p>
          <a:p>
            <a:pPr marL="514350" indent="-514350">
              <a:buNone/>
            </a:pPr>
            <a:r>
              <a:rPr lang="uk-UA" sz="2000" dirty="0" smtClean="0"/>
              <a:t> -      розвиток пізнавальної сфери;</a:t>
            </a:r>
          </a:p>
          <a:p>
            <a:pPr marL="514350" indent="-514350">
              <a:buFontTx/>
              <a:buChar char="-"/>
            </a:pPr>
            <a:r>
              <a:rPr lang="uk-UA" sz="2000" dirty="0" smtClean="0"/>
              <a:t>зняття тривожності;</a:t>
            </a:r>
          </a:p>
          <a:p>
            <a:pPr marL="514350" indent="-514350">
              <a:buFontTx/>
              <a:buChar char="-"/>
            </a:pPr>
            <a:r>
              <a:rPr lang="uk-UA" sz="2000" dirty="0" smtClean="0"/>
              <a:t>формування адекватної самооцінки та розвитку навичок самоорганізації і самоконтролю;</a:t>
            </a:r>
          </a:p>
          <a:p>
            <a:pPr marL="514350" indent="-514350">
              <a:buFontTx/>
              <a:buChar char="-"/>
            </a:pPr>
            <a:r>
              <a:rPr lang="uk-UA" sz="2000" dirty="0" smtClean="0"/>
              <a:t>навчання способів релаксації, зняття емоційної і фізичної напруги;</a:t>
            </a:r>
          </a:p>
          <a:p>
            <a:pPr marL="514350" indent="-514350">
              <a:buFontTx/>
              <a:buChar char="-"/>
            </a:pPr>
            <a:r>
              <a:rPr lang="uk-UA" sz="2000" dirty="0" smtClean="0"/>
              <a:t>підвищення опірності стресу;</a:t>
            </a:r>
          </a:p>
          <a:p>
            <a:pPr marL="514350" indent="-514350">
              <a:buFontTx/>
              <a:buChar char="-"/>
            </a:pPr>
            <a:r>
              <a:rPr lang="uk-UA" sz="2000" dirty="0" smtClean="0"/>
              <a:t>актуалізацію внутрішніх ресурсів.</a:t>
            </a:r>
          </a:p>
          <a:p>
            <a:pPr marL="514350" indent="-514350">
              <a:buNone/>
            </a:pPr>
            <a:r>
              <a:rPr lang="uk-UA" sz="2000" dirty="0" smtClean="0"/>
              <a:t>2.     Для педагогічних працівників практичному психологу Гордієнко О.П. створити  консульпункт “Психолого-педагогічні аспекти підготовки учнів до успішного проходження ЗНО” </a:t>
            </a:r>
            <a:r>
              <a:rPr lang="uk-UA" sz="2000" b="1" i="1" dirty="0" smtClean="0"/>
              <a:t>(протягом січня-квітня) </a:t>
            </a:r>
            <a:r>
              <a:rPr lang="uk-UA" sz="2000" dirty="0" smtClean="0"/>
              <a:t>(індивідуальне консультування).</a:t>
            </a:r>
          </a:p>
          <a:p>
            <a:pPr marL="514350" indent="-514350">
              <a:buFontTx/>
              <a:buChar char="-"/>
            </a:pPr>
            <a:endParaRPr lang="uk-UA" sz="2000" dirty="0" smtClean="0"/>
          </a:p>
          <a:p>
            <a:pPr marL="514350" indent="-514350">
              <a:buNone/>
            </a:pP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ages (3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476672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4400" b="1" dirty="0" smtClean="0">
                <a:solidFill>
                  <a:srgbClr val="C00000"/>
                </a:solidFill>
              </a:rPr>
              <a:t>Психолого-педагогічна підготовка  до ЗНО </a:t>
            </a:r>
            <a:r>
              <a:rPr lang="uk-UA" sz="4000" b="1" dirty="0" smtClean="0">
                <a:solidFill>
                  <a:srgbClr val="C00000"/>
                </a:solidFill>
              </a:rPr>
              <a:t>– </a:t>
            </a:r>
          </a:p>
          <a:p>
            <a:pPr>
              <a:buNone/>
            </a:pPr>
            <a:r>
              <a:rPr lang="uk-UA" sz="4000" dirty="0" smtClean="0"/>
              <a:t>комплексне поняття, яке включає </a:t>
            </a:r>
            <a:r>
              <a:rPr lang="uk-UA" sz="4000" b="1" u="sng" dirty="0" smtClean="0">
                <a:solidFill>
                  <a:srgbClr val="C00000"/>
                </a:solidFill>
              </a:rPr>
              <a:t>педагогічну</a:t>
            </a:r>
            <a:r>
              <a:rPr lang="uk-UA" sz="4000" dirty="0" smtClean="0"/>
              <a:t> (наявність потрібних знань, умінь і навичок) та </a:t>
            </a:r>
            <a:r>
              <a:rPr lang="uk-UA" sz="4000" b="1" u="sng" dirty="0" smtClean="0">
                <a:solidFill>
                  <a:srgbClr val="C00000"/>
                </a:solidFill>
              </a:rPr>
              <a:t>психологічну готовність</a:t>
            </a:r>
            <a:r>
              <a:rPr lang="uk-UA" sz="4000" dirty="0" smtClean="0">
                <a:solidFill>
                  <a:srgbClr val="C00000"/>
                </a:solidFill>
              </a:rPr>
              <a:t> </a:t>
            </a:r>
            <a:r>
              <a:rPr lang="uk-UA" sz="4000" dirty="0" smtClean="0"/>
              <a:t>(досвід, особливості особи, необхідні для процедури зовнішнього оцінювання).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ages (3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54868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5400" b="1" i="1" dirty="0" smtClean="0"/>
              <a:t>Вона включає в себе три основних компоненти:</a:t>
            </a:r>
          </a:p>
          <a:p>
            <a:pPr>
              <a:buFontTx/>
              <a:buChar char="-"/>
            </a:pPr>
            <a:r>
              <a:rPr lang="uk-UA" sz="5400" dirty="0" smtClean="0"/>
              <a:t> </a:t>
            </a:r>
            <a:r>
              <a:rPr lang="uk-UA" sz="5400" b="1" dirty="0" smtClean="0">
                <a:solidFill>
                  <a:srgbClr val="C00000"/>
                </a:solidFill>
              </a:rPr>
              <a:t>процесуальний</a:t>
            </a:r>
          </a:p>
          <a:p>
            <a:pPr>
              <a:buFontTx/>
              <a:buChar char="-"/>
            </a:pPr>
            <a:r>
              <a:rPr lang="uk-UA" sz="5400" b="1" dirty="0" smtClean="0">
                <a:solidFill>
                  <a:srgbClr val="C00000"/>
                </a:solidFill>
              </a:rPr>
              <a:t> пізнавальний </a:t>
            </a:r>
          </a:p>
          <a:p>
            <a:pPr>
              <a:buFontTx/>
              <a:buChar char="-"/>
            </a:pPr>
            <a:r>
              <a:rPr lang="uk-UA" sz="5400" b="1" dirty="0">
                <a:solidFill>
                  <a:srgbClr val="C00000"/>
                </a:solidFill>
              </a:rPr>
              <a:t> </a:t>
            </a:r>
            <a:r>
              <a:rPr lang="uk-UA" sz="5400" b="1" dirty="0" smtClean="0">
                <a:solidFill>
                  <a:srgbClr val="C00000"/>
                </a:solidFill>
              </a:rPr>
              <a:t>особистісний</a:t>
            </a:r>
            <a:endParaRPr lang="uk-UA" sz="54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Результат пошуку зображень за запитом &quot;картинки  красиві сніжинки скачать бесплатно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3122290" cy="2521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wk\Downloads\images (3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3200" dirty="0" smtClean="0"/>
              <a:t>Дуже важливим є </a:t>
            </a:r>
            <a:r>
              <a:rPr lang="uk-UA" sz="3200" b="1" dirty="0" smtClean="0">
                <a:solidFill>
                  <a:srgbClr val="C00000"/>
                </a:solidFill>
              </a:rPr>
              <a:t>процесуальний компонент</a:t>
            </a:r>
            <a:r>
              <a:rPr lang="uk-UA" sz="3200" dirty="0" smtClean="0"/>
              <a:t>, який роглядається з точки зору знань дитини про процедуру майбутнього іспиту. 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C00000"/>
                </a:solidFill>
              </a:rPr>
              <a:t>Пізнавальний компонент </a:t>
            </a:r>
            <a:r>
              <a:rPr lang="uk-UA" sz="3200" dirty="0" smtClean="0"/>
              <a:t>розглядається з точки зору вміння дитини працювати з різною інформацією, що передбачає наявність високого рівня уваги, розвиненої логіки і пам</a:t>
            </a:r>
            <a:r>
              <a:rPr lang="en-US" sz="3200" dirty="0" smtClean="0"/>
              <a:t>’</a:t>
            </a:r>
            <a:r>
              <a:rPr lang="uk-UA" sz="3200" dirty="0" smtClean="0"/>
              <a:t>яті.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C00000"/>
                </a:solidFill>
              </a:rPr>
              <a:t>Особистісна готовність </a:t>
            </a:r>
            <a:r>
              <a:rPr lang="uk-UA" sz="3200" dirty="0" smtClean="0"/>
              <a:t>– це досвід, особливості особистості, необхідні для проходження процедури підсумкової атестації.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endParaRPr lang="uk-UA" dirty="0"/>
          </a:p>
        </p:txBody>
      </p:sp>
      <p:pic>
        <p:nvPicPr>
          <p:cNvPr id="4" name="Picture 2" descr="C:\Users\wk\Downloads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332656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4000" b="1" dirty="0" smtClean="0">
                <a:solidFill>
                  <a:srgbClr val="C00000"/>
                </a:solidFill>
              </a:rPr>
              <a:t>Під психологічною готовністю </a:t>
            </a:r>
            <a:r>
              <a:rPr lang="uk-UA" sz="4000" b="1" dirty="0" smtClean="0"/>
              <a:t>до підсумкової атестації мається на увазі певна </a:t>
            </a:r>
            <a:r>
              <a:rPr lang="uk-UA" sz="4000" b="1" dirty="0" smtClean="0">
                <a:solidFill>
                  <a:srgbClr val="C00000"/>
                </a:solidFill>
              </a:rPr>
              <a:t>емоційна настроєність, </a:t>
            </a:r>
            <a:r>
              <a:rPr lang="uk-UA" sz="4000" b="1" dirty="0" smtClean="0"/>
              <a:t>внутрішня психологічна налаштованість на певну поведінку, орієнтованість на доцільні дії, актуалізація і пристосування можливостей особистості для успішних дій у ситуації складання іспиту.</a:t>
            </a:r>
            <a:endParaRPr lang="uk-U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endParaRPr lang="uk-UA" dirty="0"/>
          </a:p>
        </p:txBody>
      </p:sp>
      <p:pic>
        <p:nvPicPr>
          <p:cNvPr id="4" name="Picture 2" descr="C:\Users\wk\Downloads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33265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4800" b="1" dirty="0" smtClean="0">
                <a:solidFill>
                  <a:srgbClr val="C00000"/>
                </a:solidFill>
              </a:rPr>
              <a:t>Виділяють такі компоненти психологічної готовності :</a:t>
            </a:r>
          </a:p>
          <a:p>
            <a:pPr>
              <a:buFontTx/>
              <a:buChar char="-"/>
            </a:pPr>
            <a:r>
              <a:rPr lang="uk-UA" sz="4800" b="1" dirty="0"/>
              <a:t>о</a:t>
            </a:r>
            <a:r>
              <a:rPr lang="uk-UA" sz="4800" b="1" dirty="0" smtClean="0"/>
              <a:t>собистісна</a:t>
            </a:r>
          </a:p>
          <a:p>
            <a:pPr>
              <a:buFontTx/>
              <a:buChar char="-"/>
            </a:pPr>
            <a:r>
              <a:rPr lang="uk-UA" sz="4800" b="1" dirty="0"/>
              <a:t>і</a:t>
            </a:r>
            <a:r>
              <a:rPr lang="uk-UA" sz="4800" b="1" dirty="0" smtClean="0"/>
              <a:t>нтелектуальна</a:t>
            </a:r>
          </a:p>
          <a:p>
            <a:pPr>
              <a:buFontTx/>
              <a:buChar char="-"/>
            </a:pPr>
            <a:r>
              <a:rPr lang="uk-UA" sz="4800" b="1" dirty="0"/>
              <a:t>м</a:t>
            </a:r>
            <a:r>
              <a:rPr lang="uk-UA" sz="4800" b="1" dirty="0" smtClean="0"/>
              <a:t>отиваційна</a:t>
            </a:r>
          </a:p>
          <a:p>
            <a:pPr>
              <a:buFontTx/>
              <a:buChar char="-"/>
            </a:pPr>
            <a:r>
              <a:rPr lang="uk-UA" sz="4800" b="1" dirty="0"/>
              <a:t>е</a:t>
            </a:r>
            <a:r>
              <a:rPr lang="uk-UA" sz="4800" b="1" dirty="0" smtClean="0"/>
              <a:t>моційно-вольова</a:t>
            </a:r>
          </a:p>
          <a:p>
            <a:pPr>
              <a:buFontTx/>
              <a:buChar char="-"/>
            </a:pPr>
            <a:r>
              <a:rPr lang="uk-UA" sz="4800" b="1" dirty="0"/>
              <a:t>к</a:t>
            </a:r>
            <a:r>
              <a:rPr lang="uk-UA" sz="4800" b="1" dirty="0" smtClean="0"/>
              <a:t>омунікативна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endParaRPr lang="uk-UA" dirty="0"/>
          </a:p>
        </p:txBody>
      </p:sp>
      <p:pic>
        <p:nvPicPr>
          <p:cNvPr id="4" name="Picture 2" descr="C:\Users\wk\Downloads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47667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4400" b="1" dirty="0" smtClean="0"/>
              <a:t>Особистісні труднощі часто пов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язані з неадекватною самооцінкою, недостатнім уявленням про саму процедуру іспиту, відсутністю підтримки з боку дорослих, що може призводити до </a:t>
            </a:r>
            <a:r>
              <a:rPr lang="uk-UA" sz="4400" b="1" dirty="0" smtClean="0">
                <a:solidFill>
                  <a:srgbClr val="C00000"/>
                </a:solidFill>
              </a:rPr>
              <a:t>підвищеного рівня тривожності.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ages (3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504" y="260648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C00000"/>
                </a:solidFill>
              </a:rPr>
              <a:t>Дослідження з учнями 11 класу: </a:t>
            </a:r>
          </a:p>
          <a:p>
            <a:r>
              <a:rPr lang="uk-UA" sz="3600" b="1" dirty="0" smtClean="0">
                <a:solidFill>
                  <a:srgbClr val="C00000"/>
                </a:solidFill>
              </a:rPr>
              <a:t>(в дослідженні прийняло участь 23 особи ) </a:t>
            </a:r>
          </a:p>
          <a:p>
            <a:r>
              <a:rPr lang="uk-UA" sz="4800" b="1" dirty="0" smtClean="0"/>
              <a:t>1. Вивчення шкал реактивної та особистісної тривожності (Спілбергер - Ханін).</a:t>
            </a:r>
          </a:p>
          <a:p>
            <a:r>
              <a:rPr lang="uk-UA" sz="4800" b="1" dirty="0" smtClean="0"/>
              <a:t>2. Анкетне опитування з метою вивчення потреб учнів у підготовці до ЗНО.</a:t>
            </a:r>
          </a:p>
          <a:p>
            <a:endParaRPr lang="uk-U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endParaRPr lang="uk-UA" dirty="0"/>
          </a:p>
        </p:txBody>
      </p:sp>
      <p:pic>
        <p:nvPicPr>
          <p:cNvPr id="4" name="Picture 2" descr="C:\Users\wk\Downloads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Вивчення шкал </a:t>
            </a:r>
            <a:r>
              <a:rPr lang="uk-UA" sz="2800" b="1" dirty="0">
                <a:solidFill>
                  <a:srgbClr val="C00000"/>
                </a:solidFill>
              </a:rPr>
              <a:t>реактивної та особистісної тривожності (Спілбергер - Ханін)</a:t>
            </a:r>
          </a:p>
          <a:p>
            <a:pPr algn="ctr"/>
            <a:r>
              <a:rPr lang="uk-UA" sz="2800" b="1" dirty="0">
                <a:solidFill>
                  <a:srgbClr val="C00000"/>
                </a:solidFill>
              </a:rPr>
              <a:t>у</a:t>
            </a:r>
            <a:r>
              <a:rPr lang="uk-UA" sz="2800" b="1" dirty="0" smtClean="0">
                <a:solidFill>
                  <a:srgbClr val="C00000"/>
                </a:solidFill>
              </a:rPr>
              <a:t>чнів 11 класу</a:t>
            </a:r>
          </a:p>
          <a:p>
            <a:pPr algn="ctr"/>
            <a:endParaRPr lang="uk-UA" sz="2400" b="1" dirty="0">
              <a:solidFill>
                <a:srgbClr val="C00000"/>
              </a:solidFill>
            </a:endParaRPr>
          </a:p>
          <a:p>
            <a:r>
              <a:rPr lang="uk-UA" sz="2000" b="1" dirty="0"/>
              <a:t>Підвищена тривога є основним механізмом не адаптивної поведінки, однак, певний рівень тривожності - природна й обов'язкова особливість продуктивної активності людини. Кожний має свій рівень тривоги і тривожності. Самоконтроль і самооцінка цього стану є істотним компонентом адаптивної саморегуляції</a:t>
            </a:r>
            <a:r>
              <a:rPr lang="uk-UA" sz="2000" b="1" dirty="0" smtClean="0"/>
              <a:t>, </a:t>
            </a:r>
            <a:r>
              <a:rPr lang="uk-UA" sz="2000" b="1" dirty="0"/>
              <a:t>підвищений рівень тривоги є провідним </a:t>
            </a:r>
            <a:r>
              <a:rPr lang="uk-UA" sz="2000" b="1" dirty="0" smtClean="0"/>
              <a:t>"механізмом</a:t>
            </a:r>
            <a:r>
              <a:rPr lang="uk-UA" sz="2000" b="1" dirty="0"/>
              <a:t>" дезадаптивних розладів.</a:t>
            </a:r>
            <a:br>
              <a:rPr lang="uk-UA" sz="2000" b="1" dirty="0"/>
            </a:br>
            <a:r>
              <a:rPr lang="uk-UA" sz="2000" b="1" u="sng" dirty="0">
                <a:solidFill>
                  <a:srgbClr val="C00000"/>
                </a:solidFill>
              </a:rPr>
              <a:t>Особистісна тривожність </a:t>
            </a:r>
            <a:r>
              <a:rPr lang="uk-UA" sz="2000" b="1" dirty="0"/>
              <a:t>- це стійка індивідуальна особливість людини, що характеризує її тенденцію сприймати певний діапазон ситуацій як загрозливих, небезпечних для самооцінки і самоповаги.</a:t>
            </a:r>
            <a:br>
              <a:rPr lang="uk-UA" sz="2000" b="1" dirty="0"/>
            </a:br>
            <a:r>
              <a:rPr lang="uk-UA" sz="2000" b="1" u="sng" dirty="0">
                <a:solidFill>
                  <a:srgbClr val="C00000"/>
                </a:solidFill>
              </a:rPr>
              <a:t>Реактивна тривожність </a:t>
            </a:r>
            <a:r>
              <a:rPr lang="uk-UA" sz="2000" b="1" dirty="0"/>
              <a:t>як стан характеризується суб'єктивно пережитими емоціями: напругою, занепокоєнням, заклопотаністю, нервозністю. Цей стан виникає як емоційна реакція на стресову ситуацію.</a:t>
            </a:r>
            <a:br>
              <a:rPr lang="uk-UA" sz="2000" b="1" dirty="0"/>
            </a:br>
            <a:r>
              <a:rPr lang="uk-UA" sz="2000" b="1" dirty="0"/>
              <a:t> </a:t>
            </a:r>
          </a:p>
          <a:p>
            <a:r>
              <a:rPr lang="uk-UA" sz="2000" b="1" dirty="0"/>
              <a:t>Високотривожні особистості схильні сприймати загрозу самооцінці і життєдіяльності та реагувати вираженим станом тривоги.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847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Анкетне опитування з метою вивчення потреб учнів у підготовці до ЗНО</vt:lpstr>
      <vt:lpstr>Слайд 13</vt:lpstr>
      <vt:lpstr>Слайд 14</vt:lpstr>
      <vt:lpstr>Слайд 15</vt:lpstr>
      <vt:lpstr>Слайд 16</vt:lpstr>
      <vt:lpstr>Висновки : </vt:lpstr>
      <vt:lpstr>Рекомендації :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Психологічний супровід учнів 11 класу у підготовці до успішного проходження ЗНО</dc:title>
  <dc:creator>wk</dc:creator>
  <cp:lastModifiedBy>wk</cp:lastModifiedBy>
  <cp:revision>61</cp:revision>
  <dcterms:created xsi:type="dcterms:W3CDTF">2017-12-29T10:06:06Z</dcterms:created>
  <dcterms:modified xsi:type="dcterms:W3CDTF">2018-01-15T14:02:25Z</dcterms:modified>
</cp:coreProperties>
</file>