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1723490418276035E-2"/>
          <c:y val="2.8542928810109478E-2"/>
          <c:w val="0.78936259260953578"/>
          <c:h val="0.6701145867990866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Запитання №1</c:v>
                </c:pt>
                <c:pt idx="1">
                  <c:v>Запитання№2</c:v>
                </c:pt>
                <c:pt idx="2">
                  <c:v>Запитання №3</c:v>
                </c:pt>
                <c:pt idx="3">
                  <c:v>Запитання №4</c:v>
                </c:pt>
                <c:pt idx="4">
                  <c:v>Запитання №5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6.0000000000000032E-2</c:v>
                </c:pt>
                <c:pt idx="1">
                  <c:v>0.25</c:v>
                </c:pt>
                <c:pt idx="2">
                  <c:v>0.19000000000000009</c:v>
                </c:pt>
                <c:pt idx="3">
                  <c:v>0.5</c:v>
                </c:pt>
                <c:pt idx="4">
                  <c:v>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Запитання №1</c:v>
                </c:pt>
                <c:pt idx="1">
                  <c:v>Запитання№2</c:v>
                </c:pt>
                <c:pt idx="2">
                  <c:v>Запитання №3</c:v>
                </c:pt>
                <c:pt idx="3">
                  <c:v>Запитання №4</c:v>
                </c:pt>
                <c:pt idx="4">
                  <c:v>Запитання №5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0.63000000000000034</c:v>
                </c:pt>
                <c:pt idx="1">
                  <c:v>0.38000000000000017</c:v>
                </c:pt>
                <c:pt idx="2">
                  <c:v>0.56000000000000005</c:v>
                </c:pt>
                <c:pt idx="3">
                  <c:v>0.31000000000000016</c:v>
                </c:pt>
                <c:pt idx="4">
                  <c:v>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Запитання №1</c:v>
                </c:pt>
                <c:pt idx="1">
                  <c:v>Запитання№2</c:v>
                </c:pt>
                <c:pt idx="2">
                  <c:v>Запитання №3</c:v>
                </c:pt>
                <c:pt idx="3">
                  <c:v>Запитання №4</c:v>
                </c:pt>
                <c:pt idx="4">
                  <c:v>Запитання №5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>
                  <c:v>0.31000000000000016</c:v>
                </c:pt>
                <c:pt idx="1">
                  <c:v>0.38000000000000017</c:v>
                </c:pt>
                <c:pt idx="2">
                  <c:v>0.25</c:v>
                </c:pt>
                <c:pt idx="3">
                  <c:v>0.5</c:v>
                </c:pt>
                <c:pt idx="4">
                  <c:v>0.25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Запитання №1</c:v>
                </c:pt>
                <c:pt idx="1">
                  <c:v>Запитання№2</c:v>
                </c:pt>
                <c:pt idx="2">
                  <c:v>Запитання №3</c:v>
                </c:pt>
                <c:pt idx="3">
                  <c:v>Запитання №4</c:v>
                </c:pt>
                <c:pt idx="4">
                  <c:v>Запитання №5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3" formatCode="0%">
                  <c:v>0.19000000000000009</c:v>
                </c:pt>
                <c:pt idx="4" formatCode="0%">
                  <c:v>6.0000000000000032E-2</c:v>
                </c:pt>
              </c:numCache>
            </c:numRef>
          </c:val>
        </c:ser>
        <c:shape val="cylinder"/>
        <c:axId val="57536896"/>
        <c:axId val="57538432"/>
        <c:axId val="0"/>
      </c:bar3DChart>
      <c:catAx>
        <c:axId val="57536896"/>
        <c:scaling>
          <c:orientation val="minMax"/>
        </c:scaling>
        <c:axPos val="b"/>
        <c:tickLblPos val="nextTo"/>
        <c:crossAx val="57538432"/>
        <c:crosses val="autoZero"/>
        <c:auto val="1"/>
        <c:lblAlgn val="ctr"/>
        <c:lblOffset val="100"/>
      </c:catAx>
      <c:valAx>
        <c:axId val="57538432"/>
        <c:scaling>
          <c:orientation val="minMax"/>
        </c:scaling>
        <c:axPos val="l"/>
        <c:majorGridlines/>
        <c:numFmt formatCode="0%" sourceLinked="1"/>
        <c:tickLblPos val="nextTo"/>
        <c:crossAx val="575368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Перелік обраних предметів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Укр. мова</c:v>
                </c:pt>
                <c:pt idx="1">
                  <c:v>Математика</c:v>
                </c:pt>
                <c:pt idx="2">
                  <c:v>Біологія</c:v>
                </c:pt>
                <c:pt idx="3">
                  <c:v>Укр. літ</c:v>
                </c:pt>
                <c:pt idx="4">
                  <c:v>Інформатика</c:v>
                </c:pt>
                <c:pt idx="5">
                  <c:v>Географія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 formatCode="General">
                  <c:v>0</c:v>
                </c:pt>
                <c:pt idx="1">
                  <c:v>0.56000000000000005</c:v>
                </c:pt>
                <c:pt idx="2">
                  <c:v>0.19</c:v>
                </c:pt>
                <c:pt idx="3">
                  <c:v>0.19</c:v>
                </c:pt>
                <c:pt idx="4">
                  <c:v>0.19</c:v>
                </c:pt>
                <c:pt idx="5">
                  <c:v>2.0000000000000011E-2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Запитання №1</c:v>
                </c:pt>
                <c:pt idx="1">
                  <c:v>Запитання№2</c:v>
                </c:pt>
                <c:pt idx="2">
                  <c:v>Запитання №3</c:v>
                </c:pt>
                <c:pt idx="3">
                  <c:v>Запитання №4</c:v>
                </c:pt>
                <c:pt idx="4">
                  <c:v>Запитання №5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7.0000000000000021E-2</c:v>
                </c:pt>
                <c:pt idx="1">
                  <c:v>0.4</c:v>
                </c:pt>
                <c:pt idx="2">
                  <c:v>0.33000000000000024</c:v>
                </c:pt>
                <c:pt idx="3">
                  <c:v>0.87000000000000033</c:v>
                </c:pt>
                <c:pt idx="4">
                  <c:v>0.87000000000000033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Запитання №1</c:v>
                </c:pt>
                <c:pt idx="1">
                  <c:v>Запитання№2</c:v>
                </c:pt>
                <c:pt idx="2">
                  <c:v>Запитання №3</c:v>
                </c:pt>
                <c:pt idx="3">
                  <c:v>Запитання №4</c:v>
                </c:pt>
                <c:pt idx="4">
                  <c:v>Запитання №5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0.93</c:v>
                </c:pt>
                <c:pt idx="1">
                  <c:v>0.4</c:v>
                </c:pt>
                <c:pt idx="2">
                  <c:v>0.47000000000000008</c:v>
                </c:pt>
                <c:pt idx="3">
                  <c:v>0.33000000000000024</c:v>
                </c:pt>
                <c:pt idx="4">
                  <c:v>0.4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Запитання №1</c:v>
                </c:pt>
                <c:pt idx="1">
                  <c:v>Запитання№2</c:v>
                </c:pt>
                <c:pt idx="2">
                  <c:v>Запитання №3</c:v>
                </c:pt>
                <c:pt idx="3">
                  <c:v>Запитання №4</c:v>
                </c:pt>
                <c:pt idx="4">
                  <c:v>Запитання №5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>
                  <c:v>0</c:v>
                </c:pt>
                <c:pt idx="1">
                  <c:v>0.2</c:v>
                </c:pt>
                <c:pt idx="2">
                  <c:v>0.2</c:v>
                </c:pt>
                <c:pt idx="3">
                  <c:v>0.27</c:v>
                </c:pt>
                <c:pt idx="4">
                  <c:v>0.4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Запитання №1</c:v>
                </c:pt>
                <c:pt idx="1">
                  <c:v>Запитання№2</c:v>
                </c:pt>
                <c:pt idx="2">
                  <c:v>Запитання №3</c:v>
                </c:pt>
                <c:pt idx="3">
                  <c:v>Запитання №4</c:v>
                </c:pt>
                <c:pt idx="4">
                  <c:v>Запитання №5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3" formatCode="0%">
                  <c:v>0</c:v>
                </c:pt>
                <c:pt idx="4" formatCode="0%">
                  <c:v>6.0000000000000026E-2</c:v>
                </c:pt>
              </c:numCache>
            </c:numRef>
          </c:val>
        </c:ser>
        <c:shape val="cylinder"/>
        <c:axId val="60758656"/>
        <c:axId val="60764544"/>
        <c:axId val="0"/>
      </c:bar3DChart>
      <c:catAx>
        <c:axId val="60758656"/>
        <c:scaling>
          <c:orientation val="minMax"/>
        </c:scaling>
        <c:axPos val="b"/>
        <c:tickLblPos val="nextTo"/>
        <c:crossAx val="60764544"/>
        <c:crosses val="autoZero"/>
        <c:auto val="1"/>
        <c:lblAlgn val="ctr"/>
        <c:lblOffset val="100"/>
      </c:catAx>
      <c:valAx>
        <c:axId val="60764544"/>
        <c:scaling>
          <c:orientation val="minMax"/>
        </c:scaling>
        <c:axPos val="l"/>
        <c:majorGridlines/>
        <c:numFmt formatCode="0%" sourceLinked="1"/>
        <c:tickLblPos val="nextTo"/>
        <c:crossAx val="607586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Перелік обраних предметів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Укр. літ</c:v>
                </c:pt>
                <c:pt idx="1">
                  <c:v>Математика</c:v>
                </c:pt>
                <c:pt idx="2">
                  <c:v>Біологія</c:v>
                </c:pt>
                <c:pt idx="3">
                  <c:v>Укр. літ</c:v>
                </c:pt>
                <c:pt idx="4">
                  <c:v>Історія</c:v>
                </c:pt>
                <c:pt idx="5">
                  <c:v>Географія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0.33000000000000024</c:v>
                </c:pt>
                <c:pt idx="1">
                  <c:v>0.15000000000000008</c:v>
                </c:pt>
                <c:pt idx="2">
                  <c:v>7.0000000000000021E-2</c:v>
                </c:pt>
                <c:pt idx="3">
                  <c:v>7.0000000000000021E-2</c:v>
                </c:pt>
                <c:pt idx="4">
                  <c:v>0.27</c:v>
                </c:pt>
                <c:pt idx="5">
                  <c:v>7.0000000000000021E-2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Запитання №1</c:v>
                </c:pt>
                <c:pt idx="1">
                  <c:v>Запитання№2</c:v>
                </c:pt>
                <c:pt idx="2">
                  <c:v>Запитання №3</c:v>
                </c:pt>
                <c:pt idx="3">
                  <c:v>Запитання №4</c:v>
                </c:pt>
                <c:pt idx="4">
                  <c:v>Запитання №5</c:v>
                </c:pt>
                <c:pt idx="5">
                  <c:v>Запитання№6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0.12000000000000002</c:v>
                </c:pt>
                <c:pt idx="1">
                  <c:v>0.46</c:v>
                </c:pt>
                <c:pt idx="2">
                  <c:v>0.15000000000000005</c:v>
                </c:pt>
                <c:pt idx="3">
                  <c:v>0.31000000000000011</c:v>
                </c:pt>
                <c:pt idx="4">
                  <c:v>0.5</c:v>
                </c:pt>
                <c:pt idx="5">
                  <c:v>0.38000000000000012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Запитання №1</c:v>
                </c:pt>
                <c:pt idx="1">
                  <c:v>Запитання№2</c:v>
                </c:pt>
                <c:pt idx="2">
                  <c:v>Запитання №3</c:v>
                </c:pt>
                <c:pt idx="3">
                  <c:v>Запитання №4</c:v>
                </c:pt>
                <c:pt idx="4">
                  <c:v>Запитання №5</c:v>
                </c:pt>
                <c:pt idx="5">
                  <c:v>Запитання№6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8.0000000000000029E-2</c:v>
                </c:pt>
                <c:pt idx="1">
                  <c:v>0.38000000000000012</c:v>
                </c:pt>
                <c:pt idx="2">
                  <c:v>0.54</c:v>
                </c:pt>
                <c:pt idx="3">
                  <c:v>0.46</c:v>
                </c:pt>
                <c:pt idx="4">
                  <c:v>0.31000000000000011</c:v>
                </c:pt>
                <c:pt idx="5">
                  <c:v>0.63000000000000023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Запитання №1</c:v>
                </c:pt>
                <c:pt idx="1">
                  <c:v>Запитання№2</c:v>
                </c:pt>
                <c:pt idx="2">
                  <c:v>Запитання №3</c:v>
                </c:pt>
                <c:pt idx="3">
                  <c:v>Запитання №4</c:v>
                </c:pt>
                <c:pt idx="4">
                  <c:v>Запитання №5</c:v>
                </c:pt>
                <c:pt idx="5">
                  <c:v>Запитання№6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0">
                  <c:v>0</c:v>
                </c:pt>
                <c:pt idx="1">
                  <c:v>0.15000000000000005</c:v>
                </c:pt>
                <c:pt idx="2">
                  <c:v>0.38000000000000012</c:v>
                </c:pt>
                <c:pt idx="3">
                  <c:v>0.77000000000000024</c:v>
                </c:pt>
                <c:pt idx="4">
                  <c:v>0.46</c:v>
                </c:pt>
                <c:pt idx="5">
                  <c:v>0.23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Запитання №1</c:v>
                </c:pt>
                <c:pt idx="1">
                  <c:v>Запитання№2</c:v>
                </c:pt>
                <c:pt idx="2">
                  <c:v>Запитання №3</c:v>
                </c:pt>
                <c:pt idx="3">
                  <c:v>Запитання №4</c:v>
                </c:pt>
                <c:pt idx="4">
                  <c:v>Запитання №5</c:v>
                </c:pt>
                <c:pt idx="5">
                  <c:v>Запитання№6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3" formatCode="0%">
                  <c:v>8.0000000000000029E-2</c:v>
                </c:pt>
                <c:pt idx="4" formatCode="0%">
                  <c:v>0</c:v>
                </c:pt>
                <c:pt idx="5" formatCode="0%">
                  <c:v>0</c:v>
                </c:pt>
              </c:numCache>
            </c:numRef>
          </c:val>
        </c:ser>
        <c:shape val="cylinder"/>
        <c:axId val="67482752"/>
        <c:axId val="67484288"/>
        <c:axId val="0"/>
      </c:bar3DChart>
      <c:catAx>
        <c:axId val="67482752"/>
        <c:scaling>
          <c:orientation val="minMax"/>
        </c:scaling>
        <c:axPos val="b"/>
        <c:tickLblPos val="nextTo"/>
        <c:crossAx val="67484288"/>
        <c:crosses val="autoZero"/>
        <c:auto val="1"/>
        <c:lblAlgn val="ctr"/>
        <c:lblOffset val="100"/>
      </c:catAx>
      <c:valAx>
        <c:axId val="67484288"/>
        <c:scaling>
          <c:orientation val="minMax"/>
        </c:scaling>
        <c:axPos val="l"/>
        <c:majorGridlines/>
        <c:numFmt formatCode="0%" sourceLinked="1"/>
        <c:tickLblPos val="nextTo"/>
        <c:crossAx val="674827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Запитання №1</c:v>
                </c:pt>
                <c:pt idx="1">
                  <c:v>Запитання№2</c:v>
                </c:pt>
                <c:pt idx="2">
                  <c:v>Запитання №3</c:v>
                </c:pt>
                <c:pt idx="3">
                  <c:v>Запитання №4</c:v>
                </c:pt>
                <c:pt idx="4">
                  <c:v>Запитання №5</c:v>
                </c:pt>
                <c:pt idx="5">
                  <c:v>Запитання№6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0.22</c:v>
                </c:pt>
                <c:pt idx="1">
                  <c:v>0.32000000000000012</c:v>
                </c:pt>
                <c:pt idx="2">
                  <c:v>0.41000000000000009</c:v>
                </c:pt>
                <c:pt idx="3">
                  <c:v>0.3600000000000001</c:v>
                </c:pt>
                <c:pt idx="4">
                  <c:v>0.7300000000000002</c:v>
                </c:pt>
                <c:pt idx="5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Запитання №1</c:v>
                </c:pt>
                <c:pt idx="1">
                  <c:v>Запитання№2</c:v>
                </c:pt>
                <c:pt idx="2">
                  <c:v>Запитання №3</c:v>
                </c:pt>
                <c:pt idx="3">
                  <c:v>Запитання №4</c:v>
                </c:pt>
                <c:pt idx="4">
                  <c:v>Запитання №5</c:v>
                </c:pt>
                <c:pt idx="5">
                  <c:v>Запитання№6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</c:v>
                </c:pt>
                <c:pt idx="1">
                  <c:v>0.27</c:v>
                </c:pt>
                <c:pt idx="2">
                  <c:v>0.18000000000000005</c:v>
                </c:pt>
                <c:pt idx="3">
                  <c:v>0.91</c:v>
                </c:pt>
                <c:pt idx="4">
                  <c:v>0.59</c:v>
                </c:pt>
                <c:pt idx="5">
                  <c:v>0.86000000000000021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Запитання №1</c:v>
                </c:pt>
                <c:pt idx="1">
                  <c:v>Запитання№2</c:v>
                </c:pt>
                <c:pt idx="2">
                  <c:v>Запитання №3</c:v>
                </c:pt>
                <c:pt idx="3">
                  <c:v>Запитання №4</c:v>
                </c:pt>
                <c:pt idx="4">
                  <c:v>Запитання №5</c:v>
                </c:pt>
                <c:pt idx="5">
                  <c:v>Запитання№6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0">
                  <c:v>0</c:v>
                </c:pt>
                <c:pt idx="1">
                  <c:v>0.41000000000000009</c:v>
                </c:pt>
                <c:pt idx="2">
                  <c:v>0.41000000000000009</c:v>
                </c:pt>
                <c:pt idx="3">
                  <c:v>0.45</c:v>
                </c:pt>
                <c:pt idx="4">
                  <c:v>0.14000000000000001</c:v>
                </c:pt>
                <c:pt idx="5">
                  <c:v>9.0000000000000024E-2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Запитання №1</c:v>
                </c:pt>
                <c:pt idx="1">
                  <c:v>Запитання№2</c:v>
                </c:pt>
                <c:pt idx="2">
                  <c:v>Запитання №3</c:v>
                </c:pt>
                <c:pt idx="3">
                  <c:v>Запитання №4</c:v>
                </c:pt>
                <c:pt idx="4">
                  <c:v>Запитання №5</c:v>
                </c:pt>
                <c:pt idx="5">
                  <c:v>Запитання№6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3" formatCode="0%">
                  <c:v>0</c:v>
                </c:pt>
                <c:pt idx="4" formatCode="0%">
                  <c:v>0</c:v>
                </c:pt>
                <c:pt idx="5" formatCode="0%">
                  <c:v>0.05</c:v>
                </c:pt>
              </c:numCache>
            </c:numRef>
          </c:val>
        </c:ser>
        <c:shape val="cylinder"/>
        <c:axId val="67761280"/>
        <c:axId val="67762816"/>
        <c:axId val="0"/>
      </c:bar3DChart>
      <c:catAx>
        <c:axId val="67761280"/>
        <c:scaling>
          <c:orientation val="minMax"/>
        </c:scaling>
        <c:axPos val="b"/>
        <c:tickLblPos val="nextTo"/>
        <c:crossAx val="67762816"/>
        <c:crosses val="autoZero"/>
        <c:auto val="1"/>
        <c:lblAlgn val="ctr"/>
        <c:lblOffset val="100"/>
      </c:catAx>
      <c:valAx>
        <c:axId val="67762816"/>
        <c:scaling>
          <c:orientation val="minMax"/>
        </c:scaling>
        <c:axPos val="l"/>
        <c:majorGridlines/>
        <c:numFmt formatCode="0%" sourceLinked="1"/>
        <c:tickLblPos val="nextTo"/>
        <c:crossAx val="677612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1155E-5BBA-435B-A571-879A46658A79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CBBA6-10DF-415F-A44B-ADCB7F280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CBBA6-10DF-415F-A44B-ADCB7F28070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A5E7146-F78F-4F12-A190-DBA48453C7CF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72BEE54-4EBB-49C1-923B-69862BCE6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E7146-F78F-4F12-A190-DBA48453C7CF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2BEE54-4EBB-49C1-923B-69862BCE6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A5E7146-F78F-4F12-A190-DBA48453C7CF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2BEE54-4EBB-49C1-923B-69862BCE6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E7146-F78F-4F12-A190-DBA48453C7CF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2BEE54-4EBB-49C1-923B-69862BCE6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5E7146-F78F-4F12-A190-DBA48453C7CF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72BEE54-4EBB-49C1-923B-69862BCE6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E7146-F78F-4F12-A190-DBA48453C7CF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2BEE54-4EBB-49C1-923B-69862BCE6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E7146-F78F-4F12-A190-DBA48453C7CF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2BEE54-4EBB-49C1-923B-69862BCE6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E7146-F78F-4F12-A190-DBA48453C7CF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2BEE54-4EBB-49C1-923B-69862BCE6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5E7146-F78F-4F12-A190-DBA48453C7CF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2BEE54-4EBB-49C1-923B-69862BCE6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E7146-F78F-4F12-A190-DBA48453C7CF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2BEE54-4EBB-49C1-923B-69862BCE6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E7146-F78F-4F12-A190-DBA48453C7CF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2BEE54-4EBB-49C1-923B-69862BCE65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A5E7146-F78F-4F12-A190-DBA48453C7CF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72BEE54-4EBB-49C1-923B-69862BCE6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uk-UA" dirty="0" smtClean="0"/>
              <a:t>Вивчення ставлення учнів до підготовки та участі в ЗНО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6600" dirty="0" smtClean="0"/>
              <a:t>Мета: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uk-UA" sz="3600" dirty="0"/>
              <a:t>ф</a:t>
            </a:r>
            <a:r>
              <a:rPr lang="uk-UA" sz="3600" dirty="0" smtClean="0"/>
              <a:t>ормувати  у школярів емоційно-позитивне ставлення до складання тестів, навички саморегуляції в напружених ситуаціях, розвивати вміння організовувати самоосвітню діяльність у період підготовки до тестування.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Анкетне опитування учнів </a:t>
            </a:r>
            <a:br>
              <a:rPr lang="uk-UA" dirty="0" smtClean="0"/>
            </a:br>
            <a:r>
              <a:rPr lang="uk-UA" dirty="0" smtClean="0"/>
              <a:t>10-А </a:t>
            </a:r>
            <a:r>
              <a:rPr lang="uk-UA" sz="3100" dirty="0" smtClean="0"/>
              <a:t>(всього 16 учнів)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uk-UA" dirty="0" smtClean="0"/>
          </a:p>
          <a:p>
            <a:pPr marL="514350" indent="-514350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67544" y="1659656"/>
          <a:ext cx="7344816" cy="464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2800" dirty="0" smtClean="0"/>
              <a:t>6. На яких уроках ви отримуєте достатню підготовку до </a:t>
            </a:r>
            <a:r>
              <a:rPr lang="uk-UA" sz="2800" dirty="0" err="1" smtClean="0"/>
              <a:t>зно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Анкетне опитування учнів</a:t>
            </a:r>
            <a:br>
              <a:rPr lang="uk-UA" dirty="0" smtClean="0"/>
            </a:br>
            <a:r>
              <a:rPr lang="uk-UA" dirty="0" smtClean="0"/>
              <a:t>10-Б класу </a:t>
            </a:r>
            <a:r>
              <a:rPr lang="uk-UA" sz="3100" dirty="0" smtClean="0"/>
              <a:t>(всього 13 учнів)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2800" dirty="0" smtClean="0"/>
              <a:t>6. На яких уроках ви отримуєте достатню підготовку до </a:t>
            </a:r>
            <a:r>
              <a:rPr lang="uk-UA" sz="2800" dirty="0" err="1" smtClean="0"/>
              <a:t>зно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Анкетне опитування учнів </a:t>
            </a:r>
            <a:br>
              <a:rPr lang="uk-UA" dirty="0" smtClean="0"/>
            </a:br>
            <a:r>
              <a:rPr lang="uk-UA" dirty="0" smtClean="0"/>
              <a:t>1</a:t>
            </a:r>
            <a:r>
              <a:rPr lang="en-US" dirty="0" smtClean="0"/>
              <a:t>1</a:t>
            </a:r>
            <a:r>
              <a:rPr lang="uk-UA" dirty="0" smtClean="0"/>
              <a:t>-А </a:t>
            </a:r>
            <a:r>
              <a:rPr lang="uk-UA" sz="3100" dirty="0" smtClean="0"/>
              <a:t>(всього 1</a:t>
            </a:r>
            <a:r>
              <a:rPr lang="en-US" sz="3100" dirty="0" smtClean="0"/>
              <a:t>3</a:t>
            </a:r>
            <a:r>
              <a:rPr lang="uk-UA" sz="3100" dirty="0" smtClean="0"/>
              <a:t> учнів)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Анкетне опитування учнів </a:t>
            </a:r>
            <a:br>
              <a:rPr lang="uk-UA" dirty="0" smtClean="0"/>
            </a:br>
            <a:r>
              <a:rPr lang="uk-UA" dirty="0" smtClean="0"/>
              <a:t>1</a:t>
            </a:r>
            <a:r>
              <a:rPr lang="en-US" dirty="0" smtClean="0"/>
              <a:t>1</a:t>
            </a:r>
            <a:r>
              <a:rPr lang="uk-UA" dirty="0" smtClean="0"/>
              <a:t>-Б </a:t>
            </a:r>
            <a:r>
              <a:rPr lang="uk-UA" sz="3100" dirty="0" smtClean="0"/>
              <a:t>(</a:t>
            </a:r>
            <a:r>
              <a:rPr lang="uk-UA" sz="2700" dirty="0" smtClean="0"/>
              <a:t>всього 22 учнів</a:t>
            </a:r>
            <a:r>
              <a:rPr lang="uk-UA" sz="3100" dirty="0" smtClean="0"/>
              <a:t>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 smtClean="0"/>
              <a:t>Рекомендації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1.Формувати у школярів емоційно-позитивне ставлення до складання тестів.</a:t>
            </a:r>
          </a:p>
          <a:p>
            <a:pPr>
              <a:buNone/>
            </a:pPr>
            <a:r>
              <a:rPr lang="uk-UA" dirty="0" smtClean="0"/>
              <a:t>2. Сприяти виробленню навички саморегуляції в напружених ситуаціях.</a:t>
            </a:r>
          </a:p>
          <a:p>
            <a:pPr>
              <a:buNone/>
            </a:pPr>
            <a:r>
              <a:rPr lang="uk-UA" dirty="0" smtClean="0"/>
              <a:t>3. Розвивати вміння організовувати </a:t>
            </a:r>
            <a:r>
              <a:rPr lang="uk-UA" b="1" u="sng" dirty="0" smtClean="0"/>
              <a:t>самостійну</a:t>
            </a:r>
            <a:r>
              <a:rPr lang="uk-UA" b="1" dirty="0" smtClean="0"/>
              <a:t> </a:t>
            </a:r>
            <a:r>
              <a:rPr lang="uk-UA" dirty="0" smtClean="0"/>
              <a:t>самоосвітню </a:t>
            </a:r>
            <a:r>
              <a:rPr lang="uk-UA" smtClean="0"/>
              <a:t>діяльність учнів </a:t>
            </a:r>
            <a:r>
              <a:rPr lang="uk-UA" dirty="0" smtClean="0"/>
              <a:t>у період підготовки до тестування.</a:t>
            </a:r>
          </a:p>
          <a:p>
            <a:pPr>
              <a:buNone/>
            </a:pPr>
            <a:r>
              <a:rPr lang="uk-UA" dirty="0" smtClean="0"/>
              <a:t>4.При підготовці учнів до ЗНО вчителю слід звернути увагу на мотивацію учня, якою він керується при виборі предметів.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93</TotalTime>
  <Words>134</Words>
  <Application>Microsoft Office PowerPoint</Application>
  <PresentationFormat>Экран (4:3)</PresentationFormat>
  <Paragraphs>17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Вивчення ставлення учнів до підготовки та участі в ЗНО</vt:lpstr>
      <vt:lpstr>Мета:</vt:lpstr>
      <vt:lpstr>Анкетне опитування учнів  10-А (всього 16 учнів)</vt:lpstr>
      <vt:lpstr>6. На яких уроках ви отримуєте достатню підготовку до зно</vt:lpstr>
      <vt:lpstr>Анкетне опитування учнів 10-Б класу (всього 13 учнів)</vt:lpstr>
      <vt:lpstr>6. На яких уроках ви отримуєте достатню підготовку до зно</vt:lpstr>
      <vt:lpstr>Анкетне опитування учнів  11-А (всього 13 учнів)</vt:lpstr>
      <vt:lpstr>Анкетне опитування учнів  11-Б (всього 22 учнів)</vt:lpstr>
      <vt:lpstr>Рекомендації 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Вивчення ставлення учнів до підготовки та участі в ЗНО</dc:title>
  <dc:creator>user</dc:creator>
  <cp:lastModifiedBy>user</cp:lastModifiedBy>
  <cp:revision>14</cp:revision>
  <dcterms:created xsi:type="dcterms:W3CDTF">2012-12-27T13:01:33Z</dcterms:created>
  <dcterms:modified xsi:type="dcterms:W3CDTF">2012-12-28T09:12:36Z</dcterms:modified>
</cp:coreProperties>
</file>