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8"/>
  </p:notesMasterIdLst>
  <p:sldIdLst>
    <p:sldId id="256" r:id="rId2"/>
    <p:sldId id="257" r:id="rId3"/>
    <p:sldId id="258" r:id="rId4"/>
    <p:sldId id="260" r:id="rId5"/>
    <p:sldId id="259" r:id="rId6"/>
    <p:sldId id="261" r:id="rId7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8604F1-95FC-4AA7-AA00-D1E11526F10A}" type="datetimeFigureOut">
              <a:rPr lang="uk-UA" smtClean="0"/>
              <a:t>31.05.2017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4B817D-BB09-4FF2-8D54-AE0D650CB74C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1698781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4B817D-BB09-4FF2-8D54-AE0D650CB74C}" type="slidenum">
              <a:rPr lang="uk-UA" smtClean="0"/>
              <a:t>4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8851693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4A92A-6FCC-4A5D-A62A-5F0AE332AB09}" type="datetimeFigureOut">
              <a:rPr lang="uk-UA" smtClean="0"/>
              <a:t>31.05.2017</a:t>
            </a:fld>
            <a:endParaRPr lang="uk-UA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95C3A663-EFDE-49B3-8CFB-D07AD95E10AF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4A92A-6FCC-4A5D-A62A-5F0AE332AB09}" type="datetimeFigureOut">
              <a:rPr lang="uk-UA" smtClean="0"/>
              <a:t>31.05.2017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3A663-EFDE-49B3-8CFB-D07AD95E10AF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4A92A-6FCC-4A5D-A62A-5F0AE332AB09}" type="datetimeFigureOut">
              <a:rPr lang="uk-UA" smtClean="0"/>
              <a:t>31.05.2017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3A663-EFDE-49B3-8CFB-D07AD95E10AF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Объект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4A92A-6FCC-4A5D-A62A-5F0AE332AB09}" type="datetimeFigureOut">
              <a:rPr lang="uk-UA" smtClean="0"/>
              <a:t>31.05.2017</a:t>
            </a:fld>
            <a:endParaRPr lang="uk-UA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uk-UA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95C3A663-EFDE-49B3-8CFB-D07AD95E10AF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4A92A-6FCC-4A5D-A62A-5F0AE332AB09}" type="datetimeFigureOut">
              <a:rPr lang="uk-UA" smtClean="0"/>
              <a:t>31.05.2017</a:t>
            </a:fld>
            <a:endParaRPr lang="uk-UA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3A663-EFDE-49B3-8CFB-D07AD95E10AF}" type="slidenum">
              <a:rPr lang="uk-UA" smtClean="0"/>
              <a:t>‹#›</a:t>
            </a:fld>
            <a:endParaRPr lang="uk-UA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4A92A-6FCC-4A5D-A62A-5F0AE332AB09}" type="datetimeFigureOut">
              <a:rPr lang="uk-UA" smtClean="0"/>
              <a:t>31.05.2017</a:t>
            </a:fld>
            <a:endParaRPr lang="uk-UA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3A663-EFDE-49B3-8CFB-D07AD95E10AF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Объект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4A92A-6FCC-4A5D-A62A-5F0AE332AB09}" type="datetimeFigureOut">
              <a:rPr lang="uk-UA" smtClean="0"/>
              <a:t>31.05.2017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95C3A663-EFDE-49B3-8CFB-D07AD95E10AF}" type="slidenum">
              <a:rPr lang="uk-UA" smtClean="0"/>
              <a:t>‹#›</a:t>
            </a:fld>
            <a:endParaRPr lang="uk-UA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4A92A-6FCC-4A5D-A62A-5F0AE332AB09}" type="datetimeFigureOut">
              <a:rPr lang="uk-UA" smtClean="0"/>
              <a:t>31.05.2017</a:t>
            </a:fld>
            <a:endParaRPr lang="uk-UA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3A663-EFDE-49B3-8CFB-D07AD95E10AF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4A92A-6FCC-4A5D-A62A-5F0AE332AB09}" type="datetimeFigureOut">
              <a:rPr lang="uk-UA" smtClean="0"/>
              <a:t>31.05.2017</a:t>
            </a:fld>
            <a:endParaRPr lang="uk-UA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3A663-EFDE-49B3-8CFB-D07AD95E10AF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4A92A-6FCC-4A5D-A62A-5F0AE332AB09}" type="datetimeFigureOut">
              <a:rPr lang="uk-UA" smtClean="0"/>
              <a:t>31.05.2017</a:t>
            </a:fld>
            <a:endParaRPr lang="uk-UA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3A663-EFDE-49B3-8CFB-D07AD95E10AF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4A92A-6FCC-4A5D-A62A-5F0AE332AB09}" type="datetimeFigureOut">
              <a:rPr lang="uk-UA" smtClean="0"/>
              <a:t>31.05.2017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3A663-EFDE-49B3-8CFB-D07AD95E10AF}" type="slidenum">
              <a:rPr lang="uk-UA" smtClean="0"/>
              <a:t>‹#›</a:t>
            </a:fld>
            <a:endParaRPr lang="uk-UA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2D4A92A-6FCC-4A5D-A62A-5F0AE332AB09}" type="datetimeFigureOut">
              <a:rPr lang="uk-UA" smtClean="0"/>
              <a:t>31.05.2017</a:t>
            </a:fld>
            <a:endParaRPr lang="uk-UA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95C3A663-EFDE-49B3-8CFB-D07AD95E10AF}" type="slidenum">
              <a:rPr lang="uk-UA" smtClean="0"/>
              <a:t>‹#›</a:t>
            </a:fld>
            <a:endParaRPr lang="uk-UA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1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91680" y="836712"/>
            <a:ext cx="6172200" cy="189436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5300" b="1" dirty="0" err="1" smtClean="0">
                <a:solidFill>
                  <a:srgbClr val="002060"/>
                </a:solidFill>
                <a:latin typeface="Monotype Corsiva" panose="03010101010201010101" pitchFamily="66" charset="0"/>
              </a:rPr>
              <a:t>Щорічне</a:t>
            </a:r>
            <a:r>
              <a:rPr lang="ru-RU" sz="5300" b="1" dirty="0">
                <a:solidFill>
                  <a:srgbClr val="002060"/>
                </a:solidFill>
                <a:latin typeface="Monotype Corsiva" panose="03010101010201010101" pitchFamily="66" charset="0"/>
              </a:rPr>
              <a:t/>
            </a:r>
            <a:br>
              <a:rPr lang="ru-RU" sz="5300" b="1" dirty="0">
                <a:solidFill>
                  <a:srgbClr val="002060"/>
                </a:solidFill>
                <a:latin typeface="Monotype Corsiva" panose="03010101010201010101" pitchFamily="66" charset="0"/>
              </a:rPr>
            </a:br>
            <a:r>
              <a:rPr lang="ru-RU" sz="5300" b="1" dirty="0" err="1">
                <a:solidFill>
                  <a:srgbClr val="002060"/>
                </a:solidFill>
                <a:latin typeface="Monotype Corsiva" panose="03010101010201010101" pitchFamily="66" charset="0"/>
              </a:rPr>
              <a:t>звітування</a:t>
            </a:r>
            <a:r>
              <a:rPr lang="ru-RU" sz="5300" b="1" dirty="0">
                <a:solidFill>
                  <a:srgbClr val="002060"/>
                </a:solidFill>
                <a:latin typeface="Monotype Corsiva" panose="03010101010201010101" pitchFamily="66" charset="0"/>
              </a:rPr>
              <a:t> директора </a:t>
            </a:r>
            <a:r>
              <a:rPr lang="ru-RU" sz="5300" b="1" dirty="0" err="1">
                <a:solidFill>
                  <a:srgbClr val="002060"/>
                </a:solidFill>
                <a:latin typeface="Monotype Corsiva" panose="03010101010201010101" pitchFamily="66" charset="0"/>
              </a:rPr>
              <a:t>школи</a:t>
            </a:r>
            <a:r>
              <a:rPr lang="ru-RU" sz="5300" b="1" dirty="0">
                <a:solidFill>
                  <a:srgbClr val="002060"/>
                </a:solidFill>
                <a:latin typeface="Monotype Corsiva" panose="03010101010201010101" pitchFamily="66" charset="0"/>
              </a:rPr>
              <a:t> </a:t>
            </a:r>
            <a:br>
              <a:rPr lang="ru-RU" sz="5300" b="1" dirty="0">
                <a:solidFill>
                  <a:srgbClr val="002060"/>
                </a:solidFill>
                <a:latin typeface="Monotype Corsiva" panose="03010101010201010101" pitchFamily="66" charset="0"/>
              </a:rPr>
            </a:br>
            <a:r>
              <a:rPr lang="ru-RU" sz="5300" b="1" dirty="0" err="1">
                <a:solidFill>
                  <a:srgbClr val="002060"/>
                </a:solidFill>
                <a:latin typeface="Monotype Corsiva" panose="03010101010201010101" pitchFamily="66" charset="0"/>
              </a:rPr>
              <a:t>Грушника</a:t>
            </a:r>
            <a:r>
              <a:rPr lang="ru-RU" sz="5300" b="1" dirty="0">
                <a:solidFill>
                  <a:srgbClr val="002060"/>
                </a:solidFill>
                <a:latin typeface="Monotype Corsiva" panose="03010101010201010101" pitchFamily="66" charset="0"/>
              </a:rPr>
              <a:t> </a:t>
            </a:r>
            <a:r>
              <a:rPr lang="en-US" sz="5300" b="1" dirty="0" smtClean="0">
                <a:solidFill>
                  <a:srgbClr val="002060"/>
                </a:solidFill>
                <a:latin typeface="Monotype Corsiva" panose="03010101010201010101" pitchFamily="66" charset="0"/>
              </a:rPr>
              <a:t/>
            </a:r>
            <a:br>
              <a:rPr lang="en-US" sz="5300" b="1" dirty="0" smtClean="0">
                <a:solidFill>
                  <a:srgbClr val="002060"/>
                </a:solidFill>
                <a:latin typeface="Monotype Corsiva" panose="03010101010201010101" pitchFamily="66" charset="0"/>
              </a:rPr>
            </a:br>
            <a:r>
              <a:rPr lang="ru-RU" sz="5300" b="1" dirty="0" smtClean="0">
                <a:solidFill>
                  <a:srgbClr val="002060"/>
                </a:solidFill>
                <a:latin typeface="Monotype Corsiva" panose="03010101010201010101" pitchFamily="66" charset="0"/>
              </a:rPr>
              <a:t>Бориса </a:t>
            </a:r>
            <a:r>
              <a:rPr lang="ru-RU" sz="5300" b="1" dirty="0" err="1">
                <a:solidFill>
                  <a:srgbClr val="002060"/>
                </a:solidFill>
                <a:latin typeface="Monotype Corsiva" panose="03010101010201010101" pitchFamily="66" charset="0"/>
              </a:rPr>
              <a:t>Володимировича</a:t>
            </a:r>
            <a:r>
              <a:rPr lang="ru-RU" dirty="0"/>
              <a:t/>
            </a:r>
            <a:br>
              <a:rPr lang="ru-RU" dirty="0"/>
            </a:b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93907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2404" y="116632"/>
            <a:ext cx="8686800" cy="838200"/>
          </a:xfrm>
        </p:spPr>
        <p:txBody>
          <a:bodyPr>
            <a:normAutofit fontScale="90000"/>
          </a:bodyPr>
          <a:lstStyle/>
          <a:p>
            <a:r>
              <a:rPr lang="uk-UA" dirty="0"/>
              <a:t> І. Навчально-виховна робота в школі:</a:t>
            </a:r>
            <a:br>
              <a:rPr lang="uk-UA" dirty="0"/>
            </a:br>
            <a:endParaRPr lang="uk-UA" dirty="0"/>
          </a:p>
        </p:txBody>
      </p:sp>
      <p:sp>
        <p:nvSpPr>
          <p:cNvPr id="4" name="TextBox 3"/>
          <p:cNvSpPr txBox="1"/>
          <p:nvPr/>
        </p:nvSpPr>
        <p:spPr>
          <a:xfrm>
            <a:off x="107504" y="1124744"/>
            <a:ext cx="8712968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000" b="1" dirty="0" smtClean="0"/>
              <a:t>1.1.	</a:t>
            </a:r>
            <a:r>
              <a:rPr lang="uk-UA" sz="2000" b="1" dirty="0" err="1" smtClean="0"/>
              <a:t>Профільність</a:t>
            </a:r>
            <a:endParaRPr lang="uk-UA" sz="2000" b="1" dirty="0" smtClean="0"/>
          </a:p>
          <a:p>
            <a:r>
              <a:rPr lang="uk-UA" sz="2000" dirty="0" smtClean="0"/>
              <a:t>10 класи – 1: (1- математичний)</a:t>
            </a:r>
          </a:p>
          <a:p>
            <a:r>
              <a:rPr lang="uk-UA" sz="2000" dirty="0" smtClean="0"/>
              <a:t>11	класи – 2: (11-Б – українська філологія, 11-Б - технологічний)</a:t>
            </a:r>
          </a:p>
          <a:p>
            <a:r>
              <a:rPr lang="uk-UA" sz="2000" b="1" dirty="0" smtClean="0"/>
              <a:t>1.2.	 </a:t>
            </a:r>
            <a:r>
              <a:rPr lang="uk-UA" sz="2000" b="1" dirty="0" err="1" smtClean="0"/>
              <a:t>Допрофільна</a:t>
            </a:r>
            <a:r>
              <a:rPr lang="uk-UA" sz="2000" b="1" dirty="0" smtClean="0"/>
              <a:t> підготовка</a:t>
            </a:r>
          </a:p>
          <a:p>
            <a:r>
              <a:rPr lang="uk-UA" sz="2000" dirty="0" smtClean="0"/>
              <a:t>8-Б - з поглибленим вивченням історії України та всесвітньої історії</a:t>
            </a:r>
          </a:p>
          <a:p>
            <a:r>
              <a:rPr lang="uk-UA" sz="2000" dirty="0" smtClean="0"/>
              <a:t>8-В – з поглибленим вивченням української мови </a:t>
            </a:r>
          </a:p>
          <a:p>
            <a:r>
              <a:rPr lang="uk-UA" sz="2000" dirty="0" smtClean="0"/>
              <a:t>9-А – з поглибленим вивченням української мови та літератури </a:t>
            </a:r>
          </a:p>
          <a:p>
            <a:r>
              <a:rPr lang="uk-UA" sz="2000" b="1" dirty="0" smtClean="0"/>
              <a:t>1.3.	Групи продовженого дня – 2</a:t>
            </a:r>
          </a:p>
          <a:p>
            <a:r>
              <a:rPr lang="uk-UA" sz="2000" b="1" dirty="0" smtClean="0"/>
              <a:t>1.4.	 Інноваційна діяльність </a:t>
            </a:r>
          </a:p>
          <a:p>
            <a:r>
              <a:rPr lang="uk-UA" sz="2000" dirty="0" smtClean="0"/>
              <a:t>2-А  та 4-А класи – працюють за науково-педагогічним проектом «Росток»</a:t>
            </a:r>
          </a:p>
          <a:p>
            <a:r>
              <a:rPr lang="uk-UA" sz="2000" b="1" dirty="0" smtClean="0"/>
              <a:t>1.5.	</a:t>
            </a:r>
            <a:r>
              <a:rPr lang="uk-UA" sz="2000" b="1" dirty="0" err="1" smtClean="0"/>
              <a:t>Мультилінгвістична</a:t>
            </a:r>
            <a:r>
              <a:rPr lang="uk-UA" sz="2000" b="1" dirty="0" smtClean="0"/>
              <a:t> освіта  </a:t>
            </a:r>
            <a:r>
              <a:rPr lang="uk-UA" sz="2000" dirty="0" smtClean="0"/>
              <a:t>(іноземні мови):</a:t>
            </a:r>
          </a:p>
          <a:p>
            <a:r>
              <a:rPr lang="uk-UA" sz="2000" dirty="0" smtClean="0"/>
              <a:t>1-11 класи – одна  іноземна мова (англійська/французька);</a:t>
            </a:r>
          </a:p>
          <a:p>
            <a:r>
              <a:rPr lang="uk-UA" sz="2000" dirty="0" smtClean="0"/>
              <a:t>6в,г, 7б,в, 8а,б,в – дві іноземні мови (англійська і французька).</a:t>
            </a:r>
            <a:endParaRPr lang="uk-UA" sz="2000" dirty="0"/>
          </a:p>
        </p:txBody>
      </p:sp>
    </p:spTree>
    <p:extLst>
      <p:ext uri="{BB962C8B-B14F-4D97-AF65-F5344CB8AC3E}">
        <p14:creationId xmlns:p14="http://schemas.microsoft.com/office/powerpoint/2010/main" val="273146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/>
              <a:t/>
            </a:r>
            <a:br>
              <a:rPr lang="uk-UA" dirty="0"/>
            </a:br>
            <a:r>
              <a:rPr lang="uk-UA" dirty="0"/>
              <a:t>     ІІ. Кадрове забезпечення </a:t>
            </a:r>
            <a:br>
              <a:rPr lang="uk-UA" dirty="0"/>
            </a:br>
            <a:endParaRPr lang="uk-UA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7744180"/>
              </p:ext>
            </p:extLst>
          </p:nvPr>
        </p:nvGraphicFramePr>
        <p:xfrm>
          <a:off x="304800" y="1700802"/>
          <a:ext cx="8686800" cy="4464501"/>
        </p:xfrm>
        <a:graphic>
          <a:graphicData uri="http://schemas.openxmlformats.org/drawingml/2006/table">
            <a:tbl>
              <a:tblPr/>
              <a:tblGrid>
                <a:gridCol w="4084533"/>
                <a:gridCol w="4602267"/>
              </a:tblGrid>
              <a:tr h="551997">
                <a:tc gridSpan="2">
                  <a:txBody>
                    <a:bodyPr/>
                    <a:lstStyle/>
                    <a:p>
                      <a:pPr indent="450215" algn="ctr" fontAlgn="auto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Усього</a:t>
                      </a: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b="1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педагогічних</a:t>
                      </a: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b="1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працівників</a:t>
                      </a:r>
                      <a:endParaRPr lang="uk-UA" sz="16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2385" marR="32385" marT="32385" marB="3238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489063">
                <a:tc>
                  <a:txBody>
                    <a:bodyPr/>
                    <a:lstStyle/>
                    <a:p>
                      <a:pPr indent="450215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endParaRPr lang="uk-UA" sz="1600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  <a:p>
                      <a:pPr indent="450215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З </a:t>
                      </a:r>
                      <a:r>
                        <a:rPr lang="uk-UA" sz="16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них:</a:t>
                      </a:r>
                    </a:p>
                  </a:txBody>
                  <a:tcPr marL="32385" marR="32385" marT="32385" marB="3238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fontAlgn="auto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32385" marR="32385" marT="32385" marB="3238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9063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ts val="11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endParaRPr lang="uk-UA" sz="1600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  <a:p>
                      <a:pPr marL="342900" lvl="0" indent="-342900">
                        <a:lnSpc>
                          <a:spcPts val="11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uk-UA" sz="16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учителів</a:t>
                      </a:r>
                      <a:endParaRPr lang="uk-UA" sz="16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2385" marR="32385" marT="32385" marB="3238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fontAlgn="auto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65</a:t>
                      </a:r>
                    </a:p>
                  </a:txBody>
                  <a:tcPr marL="32385" marR="32385" marT="32385" marB="3238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9063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ts val="11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endParaRPr lang="uk-UA" sz="1600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  <a:p>
                      <a:pPr marL="342900" lvl="0" indent="-342900">
                        <a:lnSpc>
                          <a:spcPts val="11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uk-UA" sz="16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практичних </a:t>
                      </a:r>
                      <a:r>
                        <a:rPr lang="uk-UA" sz="16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психологів</a:t>
                      </a:r>
                    </a:p>
                  </a:txBody>
                  <a:tcPr marL="32385" marR="32385" marT="32385" marB="3238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fontAlgn="auto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32385" marR="32385" marT="32385" marB="3238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9063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ts val="11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endParaRPr lang="uk-UA" sz="1600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  <a:p>
                      <a:pPr marL="342900" lvl="0" indent="-342900">
                        <a:lnSpc>
                          <a:spcPts val="11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uk-UA" sz="16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педагогів-організаторів</a:t>
                      </a:r>
                      <a:endParaRPr lang="uk-UA" sz="16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2385" marR="32385" marT="32385" marB="3238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fontAlgn="auto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32385" marR="32385" marT="32385" marB="3238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9063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ts val="11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endParaRPr lang="uk-UA" sz="1600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  <a:p>
                      <a:pPr marL="342900" lvl="0" indent="-342900">
                        <a:lnSpc>
                          <a:spcPts val="11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uk-UA" sz="16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керівників </a:t>
                      </a:r>
                      <a:r>
                        <a:rPr lang="uk-UA" sz="16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гуртків</a:t>
                      </a:r>
                    </a:p>
                  </a:txBody>
                  <a:tcPr marL="32385" marR="32385" marT="32385" marB="3238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fontAlgn="auto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32385" marR="32385" marT="32385" marB="3238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9063">
                <a:tc>
                  <a:txBody>
                    <a:bodyPr/>
                    <a:lstStyle/>
                    <a:p>
                      <a:pPr indent="450215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endParaRPr lang="uk-UA" sz="1600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  <a:p>
                      <a:pPr indent="450215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Усього обслуговуючого </a:t>
                      </a:r>
                      <a:r>
                        <a:rPr lang="uk-UA" sz="16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персоналу</a:t>
                      </a:r>
                    </a:p>
                  </a:txBody>
                  <a:tcPr marL="32385" marR="32385" marT="32385" marB="3238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fontAlgn="auto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24</a:t>
                      </a:r>
                      <a:endParaRPr lang="uk-UA" sz="16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2385" marR="32385" marT="32385" marB="3238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9063">
                <a:tc>
                  <a:txBody>
                    <a:bodyPr/>
                    <a:lstStyle/>
                    <a:p>
                      <a:pPr indent="450215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endParaRPr lang="uk-UA" sz="1600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  <a:p>
                      <a:pPr indent="450215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Усього </a:t>
                      </a:r>
                      <a:r>
                        <a:rPr lang="uk-UA" sz="16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працівників</a:t>
                      </a:r>
                    </a:p>
                  </a:txBody>
                  <a:tcPr marL="32385" marR="32385" marT="32385" marB="3238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fontAlgn="auto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91</a:t>
                      </a:r>
                      <a:endParaRPr lang="uk-UA" sz="16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2385" marR="32385" marT="32385" marB="3238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9063">
                <a:tc>
                  <a:txBody>
                    <a:bodyPr/>
                    <a:lstStyle/>
                    <a:p>
                      <a:pPr indent="450215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endParaRPr lang="uk-UA" sz="1600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  <a:p>
                      <a:pPr indent="450215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З </a:t>
                      </a:r>
                      <a:r>
                        <a:rPr lang="uk-UA" sz="16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них працює за сумісництвом</a:t>
                      </a:r>
                    </a:p>
                  </a:txBody>
                  <a:tcPr marL="32385" marR="32385" marT="32385" marB="3238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fontAlgn="auto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</a:t>
                      </a:r>
                      <a:endParaRPr lang="uk-UA" sz="16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2385" marR="32385" marT="32385" marB="3238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87160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/>
              <a:t>Якісний склад педагогічного колективу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3484610"/>
              </p:ext>
            </p:extLst>
          </p:nvPr>
        </p:nvGraphicFramePr>
        <p:xfrm>
          <a:off x="0" y="2420888"/>
          <a:ext cx="9143996" cy="2736303"/>
        </p:xfrm>
        <a:graphic>
          <a:graphicData uri="http://schemas.openxmlformats.org/drawingml/2006/table">
            <a:tbl>
              <a:tblPr/>
              <a:tblGrid>
                <a:gridCol w="1479499"/>
                <a:gridCol w="546811"/>
                <a:gridCol w="548640"/>
                <a:gridCol w="550468"/>
                <a:gridCol w="550468"/>
                <a:gridCol w="548640"/>
                <a:gridCol w="548640"/>
                <a:gridCol w="546811"/>
                <a:gridCol w="546811"/>
                <a:gridCol w="546811"/>
                <a:gridCol w="546811"/>
                <a:gridCol w="775411"/>
                <a:gridCol w="863193"/>
                <a:gridCol w="544982"/>
              </a:tblGrid>
              <a:tr h="431445">
                <a:tc rowSpan="2">
                  <a:txBody>
                    <a:bodyPr/>
                    <a:lstStyle/>
                    <a:p>
                      <a:pPr indent="450215" fontAlgn="auto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33960" marR="33960" marT="33960" marB="339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indent="450215" algn="ctr">
                        <a:lnSpc>
                          <a:spcPts val="950"/>
                        </a:lnSpc>
                        <a:spcAft>
                          <a:spcPts val="0"/>
                        </a:spcAft>
                      </a:pPr>
                      <a:r>
                        <a:rPr lang="uk-UA" sz="11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Освітньо-кваліфікаційний рівень</a:t>
                      </a:r>
                      <a:endParaRPr lang="uk-UA" sz="800" b="1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3960" marR="33960" marT="33960" marB="339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indent="450215" algn="ctr">
                        <a:lnSpc>
                          <a:spcPts val="950"/>
                        </a:lnSpc>
                        <a:spcAft>
                          <a:spcPts val="0"/>
                        </a:spcAft>
                      </a:pPr>
                      <a:r>
                        <a:rPr lang="uk-UA" sz="11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Кваліфікаційні категорії та педагогічні звання</a:t>
                      </a:r>
                      <a:endParaRPr lang="uk-UA" sz="800" b="1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3960" marR="33960" marT="33960" marB="339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1703204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ts val="950"/>
                        </a:lnSpc>
                        <a:spcAft>
                          <a:spcPts val="0"/>
                        </a:spcAft>
                      </a:pPr>
                      <a:r>
                        <a:rPr lang="uk-UA" sz="11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молодший спеціаліст</a:t>
                      </a:r>
                      <a:endParaRPr lang="uk-UA" sz="800" b="1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3960" marR="33960" marT="33960" marB="3396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ts val="950"/>
                        </a:lnSpc>
                        <a:spcAft>
                          <a:spcPts val="0"/>
                        </a:spcAft>
                      </a:pPr>
                      <a:r>
                        <a:rPr lang="uk-UA" sz="11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бакалавр</a:t>
                      </a:r>
                      <a:endParaRPr lang="uk-UA" sz="800" b="1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3960" marR="33960" marT="33960" marB="3396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ts val="950"/>
                        </a:lnSpc>
                        <a:spcAft>
                          <a:spcPts val="0"/>
                        </a:spcAft>
                      </a:pPr>
                      <a:r>
                        <a:rPr lang="uk-UA" sz="11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спеціаліст</a:t>
                      </a:r>
                      <a:endParaRPr lang="uk-UA" sz="800" b="1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3960" marR="33960" marT="33960" marB="3396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ts val="950"/>
                        </a:lnSpc>
                        <a:spcAft>
                          <a:spcPts val="0"/>
                        </a:spcAft>
                      </a:pPr>
                      <a:r>
                        <a:rPr lang="uk-UA" sz="11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магістр</a:t>
                      </a:r>
                      <a:endParaRPr lang="uk-UA" sz="800" b="1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3960" marR="33960" marT="33960" marB="3396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ts val="950"/>
                        </a:lnSpc>
                        <a:spcAft>
                          <a:spcPts val="0"/>
                        </a:spcAft>
                      </a:pPr>
                      <a:r>
                        <a:rPr lang="uk-UA" sz="11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спеціаліст</a:t>
                      </a:r>
                      <a:endParaRPr lang="uk-UA" sz="800" b="1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3960" marR="33960" marT="33960" marB="3396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ts val="950"/>
                        </a:lnSpc>
                        <a:spcAft>
                          <a:spcPts val="0"/>
                        </a:spcAft>
                      </a:pPr>
                      <a:r>
                        <a:rPr lang="uk-UA" sz="11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спеціаліст другої категорії</a:t>
                      </a:r>
                      <a:endParaRPr lang="uk-UA" sz="800" b="1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3960" marR="33960" marT="33960" marB="3396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ts val="950"/>
                        </a:lnSpc>
                        <a:spcAft>
                          <a:spcPts val="0"/>
                        </a:spcAft>
                      </a:pPr>
                      <a:r>
                        <a:rPr lang="uk-UA" sz="11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спеціаліст першої категорії</a:t>
                      </a:r>
                      <a:endParaRPr lang="uk-UA" sz="800" b="1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3960" marR="33960" marT="33960" marB="3396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ts val="950"/>
                        </a:lnSpc>
                        <a:spcAft>
                          <a:spcPts val="0"/>
                        </a:spcAft>
                      </a:pPr>
                      <a:r>
                        <a:rPr lang="uk-UA" sz="11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спеціаліст вищої категорії</a:t>
                      </a:r>
                      <a:endParaRPr lang="uk-UA" sz="800" b="1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3960" marR="33960" marT="33960" marB="3396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ts val="950"/>
                        </a:lnSpc>
                        <a:spcAft>
                          <a:spcPts val="0"/>
                        </a:spcAft>
                      </a:pPr>
                      <a:r>
                        <a:rPr lang="uk-UA" sz="11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старший учитель</a:t>
                      </a:r>
                      <a:endParaRPr lang="uk-UA" sz="800" b="1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3960" marR="33960" marT="33960" marB="3396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ts val="950"/>
                        </a:lnSpc>
                        <a:spcAft>
                          <a:spcPts val="0"/>
                        </a:spcAft>
                      </a:pPr>
                      <a:r>
                        <a:rPr lang="uk-UA" sz="11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учитель-методист</a:t>
                      </a:r>
                      <a:endParaRPr lang="uk-UA" sz="800" b="1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3960" marR="33960" marT="33960" marB="3396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ts val="950"/>
                        </a:lnSpc>
                        <a:spcAft>
                          <a:spcPts val="0"/>
                        </a:spcAft>
                      </a:pPr>
                      <a:r>
                        <a:rPr lang="uk-UA" sz="11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вихователь-методист</a:t>
                      </a:r>
                      <a:endParaRPr lang="uk-UA" sz="800" b="1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3960" marR="33960" marT="33960" marB="3396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ts val="950"/>
                        </a:lnSpc>
                        <a:spcAft>
                          <a:spcPts val="0"/>
                        </a:spcAft>
                      </a:pPr>
                      <a:r>
                        <a:rPr lang="uk-UA" sz="11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практичний психолог — методист</a:t>
                      </a:r>
                      <a:endParaRPr lang="uk-UA" sz="800" b="1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3960" marR="33960" marT="33960" marB="3396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ts val="950"/>
                        </a:lnSpc>
                        <a:spcAft>
                          <a:spcPts val="0"/>
                        </a:spcAft>
                      </a:pPr>
                      <a:r>
                        <a:rPr lang="uk-UA" sz="11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педагог-організатор — методист</a:t>
                      </a:r>
                      <a:endParaRPr lang="uk-UA" sz="800" b="1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3960" marR="33960" marT="33960" marB="3396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1654">
                <a:tc>
                  <a:txBody>
                    <a:bodyPr/>
                    <a:lstStyle/>
                    <a:p>
                      <a:pPr algn="l">
                        <a:lnSpc>
                          <a:spcPts val="950"/>
                        </a:lnSpc>
                        <a:spcAft>
                          <a:spcPts val="0"/>
                        </a:spcAft>
                      </a:pPr>
                      <a:r>
                        <a:rPr lang="uk-UA" sz="11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Кількість педагогічних працівників</a:t>
                      </a:r>
                      <a:endParaRPr lang="uk-UA" sz="800" b="1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3960" marR="33960" marT="33960" marB="3396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auto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3</a:t>
                      </a:r>
                      <a:endParaRPr lang="uk-UA" sz="1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3960" marR="33960" marT="33960" marB="339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fontAlgn="auto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 </a:t>
                      </a:r>
                      <a:endParaRPr lang="uk-UA" sz="1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3960" marR="33960" marT="33960" marB="339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auto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62</a:t>
                      </a:r>
                      <a:endParaRPr lang="uk-UA" sz="1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3960" marR="33960" marT="33960" marB="339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fontAlgn="auto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 </a:t>
                      </a:r>
                      <a:endParaRPr lang="uk-UA" sz="1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3960" marR="33960" marT="33960" marB="339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auto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9</a:t>
                      </a:r>
                      <a:endParaRPr lang="uk-UA" sz="1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3960" marR="33960" marT="33960" marB="339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auto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</a:t>
                      </a:r>
                      <a:endParaRPr lang="uk-UA" sz="1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3960" marR="33960" marT="33960" marB="339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auto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7</a:t>
                      </a:r>
                      <a:endParaRPr lang="uk-UA" sz="1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3960" marR="33960" marT="33960" marB="339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auto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29</a:t>
                      </a:r>
                      <a:endParaRPr lang="uk-UA" sz="1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3960" marR="33960" marT="33960" marB="339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auto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11</a:t>
                      </a:r>
                      <a:endParaRPr lang="uk-UA" sz="1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3960" marR="33960" marT="33960" marB="339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auto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6</a:t>
                      </a:r>
                      <a:endParaRPr lang="uk-UA" sz="1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3960" marR="33960" marT="33960" marB="339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auto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-</a:t>
                      </a:r>
                      <a:endParaRPr lang="uk-UA" sz="1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3960" marR="33960" marT="33960" marB="339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auto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</a:t>
                      </a:r>
                      <a:endParaRPr lang="uk-UA" sz="1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3960" marR="33960" marT="33960" marB="339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auto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</a:t>
                      </a:r>
                      <a:endParaRPr lang="uk-UA" sz="11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3960" marR="33960" marT="33960" marB="339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88846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dirty="0"/>
              <a:t/>
            </a:r>
            <a:br>
              <a:rPr lang="uk-UA" dirty="0"/>
            </a:br>
            <a:r>
              <a:rPr lang="uk-UA" dirty="0"/>
              <a:t>Вік членів педагогічного колективу</a:t>
            </a:r>
            <a:br>
              <a:rPr lang="uk-UA" dirty="0"/>
            </a:br>
            <a:endParaRPr lang="uk-UA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8379294"/>
              </p:ext>
            </p:extLst>
          </p:nvPr>
        </p:nvGraphicFramePr>
        <p:xfrm>
          <a:off x="-1" y="2132855"/>
          <a:ext cx="8892481" cy="2736303"/>
        </p:xfrm>
        <a:graphic>
          <a:graphicData uri="http://schemas.openxmlformats.org/drawingml/2006/table">
            <a:tbl>
              <a:tblPr/>
              <a:tblGrid>
                <a:gridCol w="1641552"/>
                <a:gridCol w="1312530"/>
                <a:gridCol w="1380113"/>
                <a:gridCol w="1518836"/>
                <a:gridCol w="1794503"/>
                <a:gridCol w="1244947"/>
              </a:tblGrid>
              <a:tr h="557196">
                <a:tc rowSpan="2">
                  <a:txBody>
                    <a:bodyPr/>
                    <a:lstStyle/>
                    <a:p>
                      <a:pPr indent="450215" fontAlgn="auto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rgbClr val="000000"/>
                          </a:solidFill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 </a:t>
                      </a:r>
                      <a:endParaRPr lang="uk-UA" sz="1200" dirty="0">
                        <a:solidFill>
                          <a:srgbClr val="000000"/>
                        </a:solidFill>
                        <a:effectLst/>
                        <a:latin typeface="Times (T1) Roman"/>
                        <a:ea typeface="Times New Roman"/>
                        <a:cs typeface="Times (T1) Roman"/>
                      </a:endParaRPr>
                    </a:p>
                  </a:txBody>
                  <a:tcPr marL="36195" marR="36195" marT="36195" marB="3619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indent="450215" algn="ctr">
                        <a:lnSpc>
                          <a:spcPts val="950"/>
                        </a:lnSpc>
                        <a:spcAft>
                          <a:spcPts val="0"/>
                        </a:spcAft>
                      </a:pPr>
                      <a:r>
                        <a:rPr lang="uk-UA" sz="1200" b="1">
                          <a:solidFill>
                            <a:srgbClr val="000000"/>
                          </a:solidFill>
                          <a:effectLst/>
                          <a:latin typeface="Cambria"/>
                          <a:ea typeface="Times New Roman"/>
                          <a:cs typeface="Cambria"/>
                        </a:rPr>
                        <a:t>Вік педагогічних працівників</a:t>
                      </a:r>
                      <a:endParaRPr lang="uk-UA" sz="850" b="1">
                        <a:solidFill>
                          <a:srgbClr val="000000"/>
                        </a:solidFill>
                        <a:effectLst/>
                        <a:latin typeface="Cambria"/>
                        <a:ea typeface="Times New Roman"/>
                        <a:cs typeface="Cambria"/>
                      </a:endParaRPr>
                    </a:p>
                  </a:txBody>
                  <a:tcPr marL="36195" marR="36195" marT="36195" marB="3619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912102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950"/>
                        </a:lnSpc>
                        <a:spcAft>
                          <a:spcPts val="0"/>
                        </a:spcAft>
                      </a:pPr>
                      <a:r>
                        <a:rPr lang="uk-UA" sz="1200" b="1">
                          <a:solidFill>
                            <a:srgbClr val="000000"/>
                          </a:solidFill>
                          <a:effectLst/>
                          <a:latin typeface="Cambria"/>
                          <a:ea typeface="Times New Roman"/>
                          <a:cs typeface="Cambria"/>
                        </a:rPr>
                        <a:t>до 30 років</a:t>
                      </a:r>
                      <a:endParaRPr lang="uk-UA" sz="850" b="1">
                        <a:solidFill>
                          <a:srgbClr val="000000"/>
                        </a:solidFill>
                        <a:effectLst/>
                        <a:latin typeface="Cambria"/>
                        <a:ea typeface="Times New Roman"/>
                        <a:cs typeface="Cambria"/>
                      </a:endParaRPr>
                    </a:p>
                  </a:txBody>
                  <a:tcPr marL="36195" marR="36195" marT="36195" marB="3619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950"/>
                        </a:lnSpc>
                        <a:spcAft>
                          <a:spcPts val="0"/>
                        </a:spcAft>
                      </a:pPr>
                      <a:r>
                        <a:rPr lang="uk-UA" sz="1200" b="1">
                          <a:solidFill>
                            <a:srgbClr val="000000"/>
                          </a:solidFill>
                          <a:effectLst/>
                          <a:latin typeface="Cambria"/>
                          <a:ea typeface="Times New Roman"/>
                          <a:cs typeface="Cambria"/>
                        </a:rPr>
                        <a:t>31–40 років</a:t>
                      </a:r>
                      <a:endParaRPr lang="uk-UA" sz="850" b="1">
                        <a:solidFill>
                          <a:srgbClr val="000000"/>
                        </a:solidFill>
                        <a:effectLst/>
                        <a:latin typeface="Cambria"/>
                        <a:ea typeface="Times New Roman"/>
                        <a:cs typeface="Cambria"/>
                      </a:endParaRPr>
                    </a:p>
                  </a:txBody>
                  <a:tcPr marL="36195" marR="36195" marT="36195" marB="3619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950"/>
                        </a:lnSpc>
                        <a:spcAft>
                          <a:spcPts val="0"/>
                        </a:spcAft>
                      </a:pPr>
                      <a:r>
                        <a:rPr lang="uk-UA" sz="1200" b="1">
                          <a:solidFill>
                            <a:srgbClr val="000000"/>
                          </a:solidFill>
                          <a:effectLst/>
                          <a:latin typeface="Cambria"/>
                          <a:ea typeface="Times New Roman"/>
                          <a:cs typeface="Cambria"/>
                        </a:rPr>
                        <a:t>41–50 років</a:t>
                      </a:r>
                      <a:endParaRPr lang="uk-UA" sz="850" b="1">
                        <a:solidFill>
                          <a:srgbClr val="000000"/>
                        </a:solidFill>
                        <a:effectLst/>
                        <a:latin typeface="Cambria"/>
                        <a:ea typeface="Times New Roman"/>
                        <a:cs typeface="Cambria"/>
                      </a:endParaRPr>
                    </a:p>
                  </a:txBody>
                  <a:tcPr marL="36195" marR="36195" marT="36195" marB="3619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950"/>
                        </a:lnSpc>
                        <a:spcAft>
                          <a:spcPts val="0"/>
                        </a:spcAft>
                      </a:pPr>
                      <a:r>
                        <a:rPr lang="uk-UA" sz="1200" b="1">
                          <a:solidFill>
                            <a:srgbClr val="000000"/>
                          </a:solidFill>
                          <a:effectLst/>
                          <a:latin typeface="Cambria"/>
                          <a:ea typeface="Times New Roman"/>
                          <a:cs typeface="Cambria"/>
                        </a:rPr>
                        <a:t>51–55 років</a:t>
                      </a:r>
                      <a:endParaRPr lang="uk-UA" sz="850" b="1">
                        <a:solidFill>
                          <a:srgbClr val="000000"/>
                        </a:solidFill>
                        <a:effectLst/>
                        <a:latin typeface="Cambria"/>
                        <a:ea typeface="Times New Roman"/>
                        <a:cs typeface="Cambria"/>
                      </a:endParaRPr>
                    </a:p>
                  </a:txBody>
                  <a:tcPr marL="36195" marR="36195" marT="36195" marB="3619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950"/>
                        </a:lnSpc>
                        <a:spcAft>
                          <a:spcPts val="0"/>
                        </a:spcAft>
                      </a:pPr>
                      <a:r>
                        <a:rPr lang="uk-UA" sz="1200" b="1">
                          <a:solidFill>
                            <a:srgbClr val="000000"/>
                          </a:solidFill>
                          <a:effectLst/>
                          <a:latin typeface="Cambria"/>
                          <a:ea typeface="Times New Roman"/>
                          <a:cs typeface="Cambria"/>
                        </a:rPr>
                        <a:t>Більше 55 років</a:t>
                      </a:r>
                      <a:endParaRPr lang="uk-UA" sz="850" b="1">
                        <a:solidFill>
                          <a:srgbClr val="000000"/>
                        </a:solidFill>
                        <a:effectLst/>
                        <a:latin typeface="Cambria"/>
                        <a:ea typeface="Times New Roman"/>
                        <a:cs typeface="Cambria"/>
                      </a:endParaRPr>
                    </a:p>
                  </a:txBody>
                  <a:tcPr marL="36195" marR="36195" marT="36195" marB="3619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67005">
                <a:tc>
                  <a:txBody>
                    <a:bodyPr/>
                    <a:lstStyle/>
                    <a:p>
                      <a:pPr algn="l">
                        <a:lnSpc>
                          <a:spcPts val="950"/>
                        </a:lnSpc>
                        <a:spcAft>
                          <a:spcPts val="0"/>
                        </a:spcAft>
                      </a:pPr>
                      <a:r>
                        <a:rPr lang="uk-UA" sz="1200" b="1" dirty="0">
                          <a:solidFill>
                            <a:srgbClr val="000000"/>
                          </a:solidFill>
                          <a:effectLst/>
                          <a:latin typeface="Cambria"/>
                          <a:ea typeface="Times New Roman"/>
                          <a:cs typeface="Cambria"/>
                        </a:rPr>
                        <a:t>Кількість педагогічних працівників</a:t>
                      </a:r>
                      <a:endParaRPr lang="uk-UA" sz="850" b="1" dirty="0">
                        <a:solidFill>
                          <a:srgbClr val="000000"/>
                        </a:solidFill>
                        <a:effectLst/>
                        <a:latin typeface="Cambria"/>
                        <a:ea typeface="Times New Roman"/>
                        <a:cs typeface="Cambria"/>
                      </a:endParaRPr>
                    </a:p>
                  </a:txBody>
                  <a:tcPr marL="36195" marR="36195" marT="36195" marB="3619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fontAlgn="auto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7</a:t>
                      </a:r>
                      <a:endParaRPr lang="uk-UA" sz="1200">
                        <a:solidFill>
                          <a:srgbClr val="000000"/>
                        </a:solidFill>
                        <a:effectLst/>
                        <a:latin typeface="Times (T1) Roman"/>
                        <a:ea typeface="Times New Roman"/>
                        <a:cs typeface="Times (T1) Roman"/>
                      </a:endParaRPr>
                    </a:p>
                  </a:txBody>
                  <a:tcPr marL="36195" marR="36195" marT="36195" marB="3619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fontAlgn="auto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5</a:t>
                      </a:r>
                      <a:endParaRPr lang="uk-UA" sz="1200">
                        <a:solidFill>
                          <a:srgbClr val="000000"/>
                        </a:solidFill>
                        <a:effectLst/>
                        <a:latin typeface="Times (T1) Roman"/>
                        <a:ea typeface="Times New Roman"/>
                        <a:cs typeface="Times (T1) Roman"/>
                      </a:endParaRPr>
                    </a:p>
                  </a:txBody>
                  <a:tcPr marL="36195" marR="36195" marT="36195" marB="3619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fontAlgn="auto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18</a:t>
                      </a:r>
                      <a:endParaRPr lang="uk-UA" sz="1200">
                        <a:solidFill>
                          <a:srgbClr val="000000"/>
                        </a:solidFill>
                        <a:effectLst/>
                        <a:latin typeface="Times (T1) Roman"/>
                        <a:ea typeface="Times New Roman"/>
                        <a:cs typeface="Times (T1) Roman"/>
                      </a:endParaRPr>
                    </a:p>
                  </a:txBody>
                  <a:tcPr marL="36195" marR="36195" marT="36195" marB="3619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fontAlgn="auto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18</a:t>
                      </a:r>
                      <a:endParaRPr lang="uk-UA" sz="1200">
                        <a:solidFill>
                          <a:srgbClr val="000000"/>
                        </a:solidFill>
                        <a:effectLst/>
                        <a:latin typeface="Times (T1) Roman"/>
                        <a:ea typeface="Times New Roman"/>
                        <a:cs typeface="Times (T1) Roman"/>
                      </a:endParaRPr>
                    </a:p>
                  </a:txBody>
                  <a:tcPr marL="36195" marR="36195" marT="36195" marB="3619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fontAlgn="auto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17</a:t>
                      </a:r>
                      <a:endParaRPr lang="uk-UA" sz="1200" dirty="0">
                        <a:solidFill>
                          <a:srgbClr val="000000"/>
                        </a:solidFill>
                        <a:effectLst/>
                        <a:latin typeface="Times (T1) Roman"/>
                        <a:ea typeface="Times New Roman"/>
                        <a:cs typeface="Times (T1) Roman"/>
                      </a:endParaRPr>
                    </a:p>
                  </a:txBody>
                  <a:tcPr marL="36195" marR="36195" marT="36195" marB="3619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39152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/>
              <a:t>ІІІ. Рух </a:t>
            </a:r>
            <a:r>
              <a:rPr lang="ru-RU" dirty="0" err="1"/>
              <a:t>учнів</a:t>
            </a:r>
            <a:r>
              <a:rPr lang="ru-RU" dirty="0"/>
              <a:t> </a:t>
            </a:r>
            <a:r>
              <a:rPr lang="ru-RU" dirty="0" err="1"/>
              <a:t>протягом</a:t>
            </a:r>
            <a:r>
              <a:rPr lang="ru-RU" dirty="0"/>
              <a:t>  2016/2017 </a:t>
            </a:r>
            <a:r>
              <a:rPr lang="ru-RU" dirty="0" err="1"/>
              <a:t>навчального</a:t>
            </a:r>
            <a:r>
              <a:rPr lang="ru-RU" dirty="0"/>
              <a:t> року</a:t>
            </a:r>
            <a:endParaRPr lang="uk-UA" dirty="0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05822579"/>
              </p:ext>
            </p:extLst>
          </p:nvPr>
        </p:nvGraphicFramePr>
        <p:xfrm>
          <a:off x="1295400" y="1192213"/>
          <a:ext cx="6553200" cy="4475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8" name="Документ" r:id="rId3" imgW="6553967" imgH="4475709" progId="Word.Document.12">
                  <p:embed/>
                </p:oleObj>
              </mc:Choice>
              <mc:Fallback>
                <p:oleObj name="Документ" r:id="rId3" imgW="6553967" imgH="4475709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295400" y="1192213"/>
                        <a:ext cx="6553200" cy="44751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1179435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18</TotalTime>
  <Words>119</Words>
  <Application>Microsoft Office PowerPoint</Application>
  <PresentationFormat>Экран (4:3)</PresentationFormat>
  <Paragraphs>88</Paragraphs>
  <Slides>6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8" baseType="lpstr">
      <vt:lpstr>Трек</vt:lpstr>
      <vt:lpstr>Microsoft Word Document</vt:lpstr>
      <vt:lpstr>Щорічне звітування директора школи  Грушника  Бориса Володимировича </vt:lpstr>
      <vt:lpstr> І. Навчально-виховна робота в школі: </vt:lpstr>
      <vt:lpstr>      ІІ. Кадрове забезпечення  </vt:lpstr>
      <vt:lpstr>Якісний склад педагогічного колективу</vt:lpstr>
      <vt:lpstr> Вік членів педагогічного колективу </vt:lpstr>
      <vt:lpstr>ІІІ. Рух учнів протягом  2016/2017 навчального року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Щорічне звітування директора школи  Грушника  Бориса Володимировича</dc:title>
  <dc:creator>Школа_17</dc:creator>
  <cp:lastModifiedBy>Школа_17</cp:lastModifiedBy>
  <cp:revision>2</cp:revision>
  <dcterms:created xsi:type="dcterms:W3CDTF">2017-05-31T11:37:26Z</dcterms:created>
  <dcterms:modified xsi:type="dcterms:W3CDTF">2017-05-31T11:55:58Z</dcterms:modified>
</cp:coreProperties>
</file>