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84" d="100"/>
          <a:sy n="84" d="100"/>
        </p:scale>
        <p:origin x="-237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olerantnos.ucoz.ru/a02ee0da1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400"/>
            <a:ext cx="3352800" cy="33528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05800" cy="1981200"/>
          </a:xfrm>
        </p:spPr>
        <p:txBody>
          <a:bodyPr/>
          <a:lstStyle/>
          <a:p>
            <a:r>
              <a:rPr lang="uk-UA" b="1" i="1" smtClean="0"/>
              <a:t>Людяні</a:t>
            </a:r>
            <a:r>
              <a:rPr lang="uk-UA" b="1" i="1" smtClean="0">
                <a:solidFill>
                  <a:schemeClr val="tx1"/>
                </a:solidFill>
              </a:rPr>
              <a:t>сть у безодні </a:t>
            </a:r>
            <a:r>
              <a:rPr lang="uk-UA" b="1" i="1" smtClean="0"/>
              <a:t>пекла.</a:t>
            </a:r>
            <a:br>
              <a:rPr lang="uk-UA" b="1" i="1" smtClean="0"/>
            </a:br>
            <a:r>
              <a:rPr lang="uk-UA" b="1" i="1" smtClean="0"/>
              <a:t>Праведники народів світу.</a:t>
            </a:r>
            <a:endParaRPr lang="ru-RU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 i="1" smtClean="0"/>
              <a:t>Праведники </a:t>
            </a:r>
            <a:r>
              <a:rPr lang="ru-RU" i="1" smtClean="0"/>
              <a:t>народів світу - неєвреї, рятували євреїв у роки нацистської окупації Європи ризикуючи при цьому власним життям</a:t>
            </a:r>
            <a:endParaRPr lang="ru-RU" i="1"/>
          </a:p>
        </p:txBody>
      </p:sp>
      <p:pic>
        <p:nvPicPr>
          <p:cNvPr id="2052" name="Picture 4" descr="File:Israel-Yad Vashem Garden of righte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573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smtClean="0"/>
              <a:t>Активну </a:t>
            </a:r>
            <a:r>
              <a:rPr lang="ru-RU" smtClean="0"/>
              <a:t>участь у порятунку одного або декількох євреїв від небезпеки негайного знищення або депортацію в табори смерті.</a:t>
            </a:r>
          </a:p>
          <a:p>
            <a:r>
              <a:rPr lang="ru-RU" smtClean="0"/>
              <a:t>Спаситель усвідомлював і мав на увазі саме порятунок єврея.</a:t>
            </a:r>
          </a:p>
          <a:p>
            <a:r>
              <a:rPr lang="ru-RU" smtClean="0"/>
              <a:t>Дії рятівника були мотивовані отриманням грошової винагороди або іншої компенсації , як , наприклад , перехід спасаемого в іншу віру , усиновлення дитини і т. д. , і якщо він брав гроші , то лише для того , щоб забезпечити успіх порятунку , а не з метою збагачення.</a:t>
            </a:r>
          </a:p>
          <a:p>
            <a:r>
              <a:rPr lang="ru-RU" smtClean="0"/>
              <a:t>Існувала реальна небезпека для рятував і його близьких. В особливих випадках приймається до уваги економічне та суспільне благополуччя рятівника .</a:t>
            </a:r>
          </a:p>
          <a:p>
            <a:r>
              <a:rPr lang="ru-RU" smtClean="0"/>
              <a:t>Все вищезазначене підтверджується свідоцтвами вижили , тих , кому було надано допомогу , або наявністю відповідних документів, що підтверджують факт порятунку і його обставини.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Звання Праведника </a:t>
            </a:r>
            <a:r>
              <a:rPr lang="ru-RU" smtClean="0"/>
              <a:t>світу </a:t>
            </a:r>
            <a:r>
              <a:rPr lang="ru-RU" smtClean="0"/>
              <a:t>присуджується при відповідності наступним критеріям </a:t>
            </a:r>
            <a:r>
              <a:rPr lang="ru-RU" smtClean="0"/>
              <a:t>: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76800" y="1981200"/>
            <a:ext cx="4267200" cy="1905000"/>
          </a:xfrm>
        </p:spPr>
        <p:txBody>
          <a:bodyPr>
            <a:normAutofit/>
          </a:bodyPr>
          <a:lstStyle/>
          <a:p>
            <a:r>
              <a:rPr lang="uk-UA" smtClean="0"/>
              <a:t>Диплом праведника народів світу</a:t>
            </a:r>
            <a:endParaRPr lang="ru-RU"/>
          </a:p>
        </p:txBody>
      </p:sp>
      <p:pic>
        <p:nvPicPr>
          <p:cNvPr id="18434" name="Picture 2" descr="http://en.academic.ru/pictures/enwiki/77/MariaKotarbaDypl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575"/>
            <a:ext cx="4876800" cy="689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295400"/>
          </a:xfrm>
        </p:spPr>
        <p:txBody>
          <a:bodyPr>
            <a:normAutofit fontScale="92500" lnSpcReduction="20000"/>
          </a:bodyPr>
          <a:lstStyle/>
          <a:p>
            <a:r>
              <a:rPr lang="ru-RU" i="1" smtClean="0"/>
              <a:t>Десятки тисяч людей брали участь у порятунку євреїв, незважаючи на те, що нацисти погрожували смертю за будь-яку допомогу </a:t>
            </a:r>
            <a:r>
              <a:rPr lang="ru-RU" i="1" smtClean="0"/>
              <a:t>євреям</a:t>
            </a:r>
            <a:r>
              <a:rPr lang="ru-RU" i="1" smtClean="0"/>
              <a:t>.</a:t>
            </a:r>
            <a:r>
              <a:rPr lang="ru-RU" i="1" smtClean="0"/>
              <a:t> Звання Праведників народів світу удостоєні 11 українців</a:t>
            </a:r>
          </a:p>
          <a:p>
            <a:endParaRPr lang="ru-RU" i="1"/>
          </a:p>
        </p:txBody>
      </p:sp>
      <p:pic>
        <p:nvPicPr>
          <p:cNvPr id="1026" name="Picture 2" descr="http://vkurse.ua/i/2007-09/zvaniya-pravednikov-naro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85875"/>
            <a:ext cx="8915400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i="1" smtClean="0"/>
              <a:t>На 1 січня 2013 Яд ва-Шем визнав праведниками </a:t>
            </a:r>
            <a:r>
              <a:rPr lang="ru-RU" i="1" smtClean="0"/>
              <a:t>світу </a:t>
            </a:r>
            <a:r>
              <a:rPr lang="ru-RU" i="1" smtClean="0"/>
              <a:t>24 811 </a:t>
            </a:r>
            <a:r>
              <a:rPr lang="ru-RU" i="1" smtClean="0"/>
              <a:t>чоловік</a:t>
            </a:r>
            <a:endParaRPr lang="ru-RU" i="1"/>
          </a:p>
        </p:txBody>
      </p:sp>
      <p:pic>
        <p:nvPicPr>
          <p:cNvPr id="17410" name="Picture 2" descr="http://iudaizm.com/file/pic/photo/2013/08/1c9f7f43849d6e8be68457fcdea41512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50726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i="1" smtClean="0"/>
              <a:t>В окремих випадках для допомоги євреям свої можливості використали високопоставлені німці. З цих рятівників найбільш відомий Оскар Шиндлер - німецький бізнесмен, який врятував понад тисячу євреїв з табору Плашув, влаштувавши їх працювати на свою фабрику.</a:t>
            </a:r>
            <a:endParaRPr lang="ru-RU" i="1"/>
          </a:p>
        </p:txBody>
      </p:sp>
      <p:pic>
        <p:nvPicPr>
          <p:cNvPr id="16386" name="Picture 2" descr="http://pdxretro.com/wp-content/uploads/2011/04/oskar-schindler-pic-ap-582192920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51000"/>
            <a:ext cx="5334000" cy="520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i="1" smtClean="0"/>
              <a:t>Рауль </a:t>
            </a:r>
            <a:r>
              <a:rPr lang="ru-RU" i="1" smtClean="0"/>
              <a:t>Валленберг </a:t>
            </a:r>
            <a:r>
              <a:rPr lang="ru-RU" i="1" smtClean="0"/>
              <a:t>- </a:t>
            </a:r>
            <a:r>
              <a:rPr lang="ru-RU" i="1" smtClean="0"/>
              <a:t>шведський </a:t>
            </a:r>
            <a:r>
              <a:rPr lang="ru-RU" i="1" smtClean="0"/>
              <a:t>дипломат, який врятував життя десятків тисяч угорських євреїв у період Голокосту.</a:t>
            </a:r>
            <a:endParaRPr lang="ru-RU" i="1"/>
          </a:p>
        </p:txBody>
      </p:sp>
      <p:pic>
        <p:nvPicPr>
          <p:cNvPr id="20482" name="Picture 2" descr="File:Raoul Wallenbe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539990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 i="1" smtClean="0"/>
              <a:t>Ірена </a:t>
            </a:r>
            <a:r>
              <a:rPr lang="ru-RU" i="1" smtClean="0"/>
              <a:t>Сендлер </a:t>
            </a:r>
            <a:r>
              <a:rPr lang="ru-RU" i="1" smtClean="0"/>
              <a:t>- </a:t>
            </a:r>
            <a:r>
              <a:rPr lang="ru-RU" i="1" smtClean="0"/>
              <a:t>Часто відвідувала Варшавське гетто, де стежила за хворими дітьми. Під цим прикриттям вона і її товариші вивезли з гетто </a:t>
            </a:r>
            <a:r>
              <a:rPr lang="ru-RU" i="1" smtClean="0"/>
              <a:t>2500 </a:t>
            </a:r>
            <a:r>
              <a:rPr lang="ru-RU" i="1" smtClean="0"/>
              <a:t>дітей.</a:t>
            </a:r>
            <a:endParaRPr lang="ru-RU" i="1"/>
          </a:p>
        </p:txBody>
      </p:sp>
      <p:pic>
        <p:nvPicPr>
          <p:cNvPr id="21508" name="Picture 4" descr="File:2005.02.13. Irena Sendlerowa Foto Mariusz Kubik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25437C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280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Людяність у безодні пекла. Праведники народів світу.</vt:lpstr>
      <vt:lpstr>Слайд 2</vt:lpstr>
      <vt:lpstr>Звання Праведника світу присуджується при відповідності наступним критеріям 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Людяність у безодні пекла. Праведники народів світу.</dc:title>
  <cp:lastModifiedBy>аня</cp:lastModifiedBy>
  <cp:revision>8</cp:revision>
  <dcterms:modified xsi:type="dcterms:W3CDTF">2014-01-23T15:11:29Z</dcterms:modified>
</cp:coreProperties>
</file>