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6" r:id="rId9"/>
    <p:sldId id="277" r:id="rId10"/>
    <p:sldId id="278" r:id="rId11"/>
    <p:sldId id="271" r:id="rId12"/>
    <p:sldId id="274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A56-CFAB-4E91-A687-A6CEF1387A0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98280-FD5A-43B3-97DB-E101A9B15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A56-CFAB-4E91-A687-A6CEF1387A0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8280-FD5A-43B3-97DB-E101A9B15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A56-CFAB-4E91-A687-A6CEF1387A0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8280-FD5A-43B3-97DB-E101A9B15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A56-CFAB-4E91-A687-A6CEF1387A0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98280-FD5A-43B3-97DB-E101A9B15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A56-CFAB-4E91-A687-A6CEF1387A0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98280-FD5A-43B3-97DB-E101A9B15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A56-CFAB-4E91-A687-A6CEF1387A0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98280-FD5A-43B3-97DB-E101A9B15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A56-CFAB-4E91-A687-A6CEF1387A0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98280-FD5A-43B3-97DB-E101A9B15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A56-CFAB-4E91-A687-A6CEF1387A0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98280-FD5A-43B3-97DB-E101A9B15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A56-CFAB-4E91-A687-A6CEF1387A0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98280-FD5A-43B3-97DB-E101A9B15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A56-CFAB-4E91-A687-A6CEF1387A0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98280-FD5A-43B3-97DB-E101A9B15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A56-CFAB-4E91-A687-A6CEF1387A0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98280-FD5A-43B3-97DB-E101A9B15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9968A56-CFAB-4E91-A687-A6CEF1387A08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6798280-FD5A-43B3-97DB-E101A9B15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0"/>
            <a:ext cx="6429388" cy="33569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ajestic X" pitchFamily="66" charset="0"/>
              </a:rPr>
              <a:t>Доля нашого земляка І.В. Чайки через призму </a:t>
            </a:r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ajestic X" pitchFamily="66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ajestic X" pitchFamily="66" charset="0"/>
              </a:rPr>
            </a:br>
            <a:r>
              <a:rPr lang="uk-UA" sz="4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ajestic X" pitchFamily="66" charset="0"/>
              </a:rPr>
              <a:t>Другої світової війни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166048"/>
            <a:ext cx="4214272" cy="3431304"/>
          </a:xfrm>
        </p:spPr>
        <p:txBody>
          <a:bodyPr>
            <a:normAutofit fontScale="92500" lnSpcReduction="10000"/>
          </a:bodyPr>
          <a:lstStyle/>
          <a:p>
            <a:pPr algn="l"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Роботу виконала: 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>
              <a:defRPr/>
            </a:pPr>
            <a:r>
              <a:rPr lang="uk-UA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Каспрова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Марія </a:t>
            </a:r>
            <a:r>
              <a:rPr lang="uk-UA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Веніамінівна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учениця 10-Б класу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Білоцерківської загальноосвітньої школи І-ІІІ ступенів №17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Науковий керівник: 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>
              <a:defRPr/>
            </a:pPr>
            <a:r>
              <a:rPr lang="uk-UA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Комайгородська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Тетяна Василівна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вчитель  історії</a:t>
            </a:r>
          </a:p>
          <a:p>
            <a:pPr algn="l"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Білоцерківської загальноосвітньої школи І-ІІІ ступенів №17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8760"/>
            <a:ext cx="3490556" cy="5184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256584" cy="350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2161" y="1154663"/>
            <a:ext cx="4067944" cy="271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01" y="3923401"/>
            <a:ext cx="4067175" cy="2713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8774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5184576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Відповісти на запитання, як крізь призму історичної пам’яті можна говорити про український вимір Другої світової війни, ми можемо, спираючись на свідчення людей, на окремі факти й ситуації з їхнього життя.</a:t>
            </a:r>
            <a:endParaRPr lang="ru-RU" sz="2600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Використання такого типу джерел дозволяє розглянути внутрішній світ людини, її емоційно – духовне життя, стосунки з близькими людьми в родині та поза нею, що в свою чергу дає можливість показати людину як активного учасника подій, навіть в умовах обмеження свободи.</a:t>
            </a:r>
            <a:endParaRPr lang="ru-RU" sz="2600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43800" cy="13540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виконання третього завдання:</a:t>
            </a:r>
            <a:endParaRPr lang="ru-RU" b="1" dirty="0">
              <a:ln w="18000">
                <a:solidFill>
                  <a:schemeClr val="tx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rizrak.ws/uploads/0000/35/39/438347-3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16633"/>
            <a:ext cx="331236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2736304"/>
          </a:xfrm>
        </p:spPr>
        <p:txBody>
          <a:bodyPr/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Події Другої світової та Великої Вітчизняної війн потрібно вивчати не тільки з історичних джерел, а й на прикладах життєвого шляху людей, що пережили події війни. Ці спогади є цінним джерелом вивчення історії, а також прикладом для наступних поколінь.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864096"/>
          </a:xfrm>
        </p:spPr>
        <p:txBody>
          <a:bodyPr/>
          <a:lstStyle/>
          <a:p>
            <a:r>
              <a:rPr lang="uk-UA" b="1" dirty="0" smtClean="0">
                <a:ln w="18000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Висновки:</a:t>
            </a:r>
            <a:endParaRPr lang="ru-RU" b="1" dirty="0">
              <a:ln w="18000">
                <a:solidFill>
                  <a:schemeClr val="tx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676" name="Picture 4" descr="http://www.arastiralim.net/wp-content/uploads/2012/01/Ta%C5%9F%C4%B1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501008"/>
            <a:ext cx="3816424" cy="277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image.tsn.ua/media/images/original/May2009/ea8697caba_1275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3501008"/>
            <a:ext cx="3456384" cy="262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" y="2276872"/>
            <a:ext cx="340660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" y="4796587"/>
            <a:ext cx="3420399" cy="206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37013"/>
            <a:ext cx="2339752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4" y="2276872"/>
            <a:ext cx="338437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61" y="21419"/>
            <a:ext cx="2339752" cy="354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" y="-11742"/>
            <a:ext cx="3406044" cy="229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56" y="4509120"/>
            <a:ext cx="339194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13" y="0"/>
            <a:ext cx="3406607" cy="227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75656" y="1825145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600" i="1" dirty="0" smtClean="0">
                <a:ln w="28575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Дякуємо за увагу</a:t>
            </a:r>
            <a:endParaRPr lang="ru-RU" sz="9600" dirty="0">
              <a:ln w="28575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3218"/>
            <a:ext cx="8640960" cy="3965982"/>
          </a:xfrm>
        </p:spPr>
        <p:txBody>
          <a:bodyPr>
            <a:noAutofit/>
          </a:bodyPr>
          <a:lstStyle/>
          <a:p>
            <a:pPr algn="just"/>
            <a:r>
              <a:rPr lang="uk-UA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виконання Закону України «Про увічнення Перемоги у Великій Вітчизняній війні 1941 – 1945 рр.» та Указу Президента України від 22.03.2012 № 206 «Про заходи у зв’язку з 70 роковинами початку насильного вивезення мирного населення з території окупованої України на примусові роботи в роки Великої Вітчизняної війни» відбувається збір документальних матеріалів та свідчень учасників Великої Вітчизняної війни та остарбайтерів, зустрічі з жертвами нацистського окупаційного режиму, проводяться нові дослідження, круглі столи та конкурси в ракурсі «Усна історія».</a:t>
            </a:r>
          </a:p>
          <a:p>
            <a:pPr algn="just"/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275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Актуальність проблеми</a:t>
            </a:r>
            <a:endParaRPr lang="ru-RU" sz="5400" b="1" dirty="0">
              <a:ln w="18000">
                <a:solidFill>
                  <a:schemeClr val="tx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314" name="Picture 2" descr="http://media.publika.md/ru/image/201304/w400/20130411103345_29756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1513" y="4766610"/>
            <a:ext cx="3381372" cy="189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://g.io.ua/img_aa/large/1653/79/16537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766610"/>
            <a:ext cx="1636234" cy="177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720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uk-UA" sz="9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Об'єкт дослідження</a:t>
            </a:r>
            <a:r>
              <a:rPr lang="en-US" sz="9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9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заходи окупаційного режиму, що здійснювали гітлерівці на захоплених територіях та їх вплив на життя і долі українців.</a:t>
            </a:r>
          </a:p>
          <a:p>
            <a:pPr>
              <a:lnSpc>
                <a:spcPct val="120000"/>
              </a:lnSpc>
            </a:pPr>
            <a:r>
              <a:rPr lang="uk-UA" sz="9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en-US" sz="96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9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повідомлені І.В.Чайкою факти, події, які йому довелося прожити під час Другої Світової війни.</a:t>
            </a:r>
          </a:p>
          <a:p>
            <a:pPr>
              <a:lnSpc>
                <a:spcPct val="120000"/>
              </a:lnSpc>
            </a:pPr>
            <a:r>
              <a:rPr lang="uk-UA" sz="9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 роботи </a:t>
            </a:r>
            <a:r>
              <a:rPr lang="uk-UA" sz="9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дослідити не лише частину біографії І.В.Чайки, яка стосувалась перебування на примусовій роботі в Німеччині, а й весь його життєвий шлях, тому що це відіграє важливу роль у розумінні значення такого досвіду перебування у Рейху для цієї людини, а також дозволяє побачити в його життєвих історіях дії, які дозволили вплинути на власну долю. 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Науковий апарат</a:t>
            </a:r>
            <a:endParaRPr lang="ru-RU" sz="5400" b="1" dirty="0">
              <a:ln w="18000">
                <a:solidFill>
                  <a:schemeClr val="tx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200800" cy="48817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uk-UA" sz="2400" dirty="0" smtClean="0"/>
              <a:t>визначити, якою була політика окупаційного режиму щодо населення України і зокрема Білоцерківщини</a:t>
            </a:r>
            <a:r>
              <a:rPr lang="en-US" sz="2400" dirty="0" smtClean="0"/>
              <a:t>;</a:t>
            </a:r>
            <a:endParaRPr lang="uk-UA" sz="2400" dirty="0" smtClean="0"/>
          </a:p>
          <a:p>
            <a:pPr>
              <a:lnSpc>
                <a:spcPct val="110000"/>
              </a:lnSpc>
            </a:pPr>
            <a:r>
              <a:rPr lang="uk-UA" sz="2400" dirty="0"/>
              <a:t>н</a:t>
            </a:r>
            <a:r>
              <a:rPr lang="uk-UA" sz="2400" dirty="0" smtClean="0"/>
              <a:t>а основі спогадів, інтерв’ю, документальних даних дослідити події життя І.В.Чайки у воєнні та повоєнні роки</a:t>
            </a:r>
            <a:r>
              <a:rPr lang="en-US" sz="2400" dirty="0" smtClean="0"/>
              <a:t>;</a:t>
            </a:r>
            <a:endParaRPr lang="uk-UA" sz="2400" dirty="0" smtClean="0"/>
          </a:p>
          <a:p>
            <a:pPr>
              <a:lnSpc>
                <a:spcPct val="110000"/>
              </a:lnSpc>
            </a:pPr>
            <a:r>
              <a:rPr lang="uk-UA" sz="2400" dirty="0"/>
              <a:t>з</a:t>
            </a:r>
            <a:r>
              <a:rPr lang="uk-UA" sz="2400" dirty="0" smtClean="0"/>
              <a:t>робити висновки, що події Другої Світової війни потрібно вивчати не тільки з історичних джерел, а й на прикладі життєвого шляху конкретної людини. 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9144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Завдання</a:t>
            </a:r>
            <a:r>
              <a:rPr lang="en-US" sz="5400" b="1" dirty="0">
                <a:ln w="18000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5400" b="1" dirty="0">
              <a:ln w="18000">
                <a:solidFill>
                  <a:schemeClr val="tx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57324"/>
            <a:ext cx="8229600" cy="2471742"/>
          </a:xfrm>
        </p:spPr>
        <p:txBody>
          <a:bodyPr>
            <a:normAutofit/>
          </a:bodyPr>
          <a:lstStyle/>
          <a:p>
            <a:r>
              <a:rPr lang="uk-UA" sz="2800" dirty="0"/>
              <a:t>п</a:t>
            </a:r>
            <a:r>
              <a:rPr lang="uk-UA" sz="2800" dirty="0" smtClean="0"/>
              <a:t>олягає в тому, що ми вирішили дослідити долю простої людини, нашого земляка, який підлітком був вивезений за межі своєї країни і зумів не тільки вижити, а й стати активним учасником руху опору в чужій країні.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1066056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Новизна роботи</a:t>
            </a:r>
            <a:endParaRPr lang="ru-RU" sz="5400" b="1" dirty="0">
              <a:ln w="18000">
                <a:solidFill>
                  <a:schemeClr val="tx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2" name="Picture 2" descr="http://www.diclib.com/Russian_BSE/0210394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3929066"/>
            <a:ext cx="4032448" cy="266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www.likebook.ru/store/pictures/123/123816/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4005064"/>
            <a:ext cx="4176464" cy="248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256584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 окупованій території німецькі загарбники розпочали втілення плану «Ост», генеральною ідеєю якого була депортація слов’янського населення до Сибіру. На їх місце окупанти збирались переселити німців.</a:t>
            </a:r>
          </a:p>
          <a:p>
            <a:r>
              <a:rPr lang="uk-UA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Україні діяло 180 концентраційних таборів, де були створені нестерпні умови аби прискорити масову загибель в’язнів. Крім таборів діяли стаціонарні тюрми.</a:t>
            </a:r>
          </a:p>
          <a:p>
            <a:r>
              <a:rPr lang="uk-UA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 території Білої Церкви також було створено два табори для радянських військовополонених. Один з них був розташований по вулиці Січневого прориву (7-й військовий майданчик), другий – у районі сучасного Критого ринку.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Також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була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створена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тюрма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яка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підпорядковувалась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гестапо. </a:t>
            </a:r>
            <a:endParaRPr lang="uk-UA" sz="18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uk-UA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Окупанти вирішили перетворити Україну в аграрно-сировинний придаток Німеччини і використовували родючі українські чорноземи. Вони створили розгалужену систему заготівельних органів. </a:t>
            </a:r>
          </a:p>
          <a:p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Одним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із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завдань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яке ставили перед собою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окупанти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була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депортація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Німеччину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працездатного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населення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12241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виконання першого завдання:</a:t>
            </a:r>
            <a:endParaRPr lang="ru-RU" b="1" dirty="0">
              <a:ln w="18000">
                <a:solidFill>
                  <a:schemeClr val="tx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97152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Згадуючи ці події, Іван Васильович говорить про свої почуття – </a:t>
            </a:r>
            <a:r>
              <a:rPr lang="uk-UA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почуття</a:t>
            </a:r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підлітка, який пережив страх та невідомість на чужині, приниження, голод, важкі умови праці. «Але надія вижити ніколи не залишала мене»</a:t>
            </a:r>
          </a:p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 </a:t>
            </a:r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травні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1944 року за </a:t>
            </a:r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допомогою бельгійських партизанів Іван Чайка тікає з концентраційного табору смертників. Його зарахували до бельгійського партизанського загону, де крім місцевого населення воювали кілька радянських полонених-втікачів. Командиром загону був Борис </a:t>
            </a:r>
            <a:r>
              <a:rPr lang="uk-UA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Божко</a:t>
            </a:r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Переховувався Іван на конспіративній квартирі у містечку </a:t>
            </a:r>
            <a:r>
              <a:rPr lang="uk-UA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Фалізоль</a:t>
            </a:r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у пекаря Жозефа </a:t>
            </a:r>
            <a:r>
              <a:rPr lang="uk-UA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Дербеуєра</a:t>
            </a:r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Всі диверсійні операції партизанського загону проти німецько-фашистських загарбників відбувалися з участю Івана Васильовича Чайки.</a:t>
            </a:r>
          </a:p>
          <a:p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Велику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перемогу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Іван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Чайка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святкував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місті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Тамін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«Як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представника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радянського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народу-переможця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як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бельгійського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партизана мене несли на руках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вулицями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потоці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масової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урочистої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ходи».</a:t>
            </a:r>
          </a:p>
          <a:p>
            <a:endParaRPr lang="uk-UA" sz="18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12470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виконання другого завдання:</a:t>
            </a:r>
            <a:endParaRPr lang="ru-RU" b="1" dirty="0">
              <a:ln w="18000">
                <a:solidFill>
                  <a:schemeClr val="tx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952"/>
          <a:stretch/>
        </p:blipFill>
        <p:spPr>
          <a:xfrm rot="5400000">
            <a:off x="5580112" y="1988840"/>
            <a:ext cx="37444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-315416"/>
            <a:ext cx="5832648" cy="7173416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Повернувшись у своє рідне село </a:t>
            </a:r>
            <a:r>
              <a:rPr lang="uk-UA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Блощинці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за покликанням душі І.В. Чайка вирішив вступати до Білоцерківської фельдшерсько-акушерської школи. </a:t>
            </a:r>
          </a:p>
          <a:p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П’ятнадцять років І.В. Чайка завідував медслужбою спецпідрозділу внутрішніх справ. Загальний стаж на медичній ниві – 55 років.</a:t>
            </a:r>
          </a:p>
          <a:p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І.В. Чайка обіймав посаду редактора і художника міської сатиричної газети «Пияцтву – бій!» Як лектор наукової спілки «Знання» виступав з лекціями в учбових закладах та на підприємствах на медичну і правову тематику.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1993 року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Васильович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заслуженому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полишає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громадської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членом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патріотичного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клубу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ветеранів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«Землянка»,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друкується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газетах «Главная» та «Копейка».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9" y="332656"/>
            <a:ext cx="8229600" cy="3304958"/>
          </a:xfrm>
        </p:spPr>
        <p:txBody>
          <a:bodyPr>
            <a:noAutofit/>
          </a:bodyPr>
          <a:lstStyle/>
          <a:p>
            <a:r>
              <a:rPr lang="uk-UA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Крім нагород і відзнак Іван Васильович має багато талантів. По житті він завжди крокує з високим мистецтвом. </a:t>
            </a:r>
          </a:p>
          <a:p>
            <a:r>
              <a:rPr lang="uk-UA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своє життя Іван Васильович продовжує малювати. Стіни його будинку прикрашають картини та портрети членів його сім’ї. Для своїх картин він власноруч робить рамки і оздоблює їх. Стелю і стіни своєї оселі Іван Васильович прикрасив ліпкою. Його хату називають «</a:t>
            </a:r>
            <a:r>
              <a:rPr lang="uk-UA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Петергоф</a:t>
            </a:r>
            <a:r>
              <a:rPr lang="uk-UA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Заріччі».</a:t>
            </a:r>
          </a:p>
          <a:p>
            <a:r>
              <a:rPr lang="uk-UA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Іван Васильович ніколи не розлучається з піснею.</a:t>
            </a:r>
          </a:p>
        </p:txBody>
      </p:sp>
      <p:pic>
        <p:nvPicPr>
          <p:cNvPr id="4" name="Рисунок 3" descr="IMG_8937.JPG"/>
          <p:cNvPicPr>
            <a:picLocks noChangeAspect="1"/>
          </p:cNvPicPr>
          <p:nvPr/>
        </p:nvPicPr>
        <p:blipFill>
          <a:blip r:embed="rId2" cstate="print"/>
          <a:srcRect l="23437" r="22656"/>
          <a:stretch>
            <a:fillRect/>
          </a:stretch>
        </p:blipFill>
        <p:spPr>
          <a:xfrm>
            <a:off x="467544" y="3573016"/>
            <a:ext cx="2117231" cy="2550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33945"/>
            <a:ext cx="3096344" cy="2064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12456" y="3718144"/>
            <a:ext cx="3152397" cy="2751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267</TotalTime>
  <Words>815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Доля нашого земляка І.В. Чайки через призму  Другої світової війни </vt:lpstr>
      <vt:lpstr>Актуальність проблеми</vt:lpstr>
      <vt:lpstr>Науковий апарат</vt:lpstr>
      <vt:lpstr>Завдання:</vt:lpstr>
      <vt:lpstr>Новизна роботи</vt:lpstr>
      <vt:lpstr>На виконання першого завдання:</vt:lpstr>
      <vt:lpstr>На виконання другого завдання:</vt:lpstr>
      <vt:lpstr>Слайд 8</vt:lpstr>
      <vt:lpstr>Слайд 9</vt:lpstr>
      <vt:lpstr>Слайд 10</vt:lpstr>
      <vt:lpstr>На виконання третього завдання:</vt:lpstr>
      <vt:lpstr>Висновки: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2013-12-02T16:58:26Z</dcterms:created>
  <dcterms:modified xsi:type="dcterms:W3CDTF">2013-12-22T19:23:44Z</dcterms:modified>
</cp:coreProperties>
</file>